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4"/>
  </p:notesMasterIdLst>
  <p:sldIdLst>
    <p:sldId id="256" r:id="rId2"/>
    <p:sldId id="331" r:id="rId3"/>
    <p:sldId id="330" r:id="rId4"/>
    <p:sldId id="332" r:id="rId5"/>
    <p:sldId id="346" r:id="rId6"/>
    <p:sldId id="339" r:id="rId7"/>
    <p:sldId id="309" r:id="rId8"/>
    <p:sldId id="307" r:id="rId9"/>
    <p:sldId id="321" r:id="rId10"/>
    <p:sldId id="310" r:id="rId11"/>
    <p:sldId id="313" r:id="rId12"/>
    <p:sldId id="322" r:id="rId13"/>
    <p:sldId id="336" r:id="rId14"/>
    <p:sldId id="337" r:id="rId15"/>
    <p:sldId id="347" r:id="rId16"/>
    <p:sldId id="324" r:id="rId17"/>
    <p:sldId id="338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42" r:id="rId26"/>
    <p:sldId id="311" r:id="rId27"/>
    <p:sldId id="343" r:id="rId28"/>
    <p:sldId id="327" r:id="rId29"/>
    <p:sldId id="335" r:id="rId30"/>
    <p:sldId id="340" r:id="rId31"/>
    <p:sldId id="334" r:id="rId32"/>
    <p:sldId id="333" r:id="rId33"/>
    <p:sldId id="308" r:id="rId34"/>
    <p:sldId id="345" r:id="rId35"/>
    <p:sldId id="325" r:id="rId36"/>
    <p:sldId id="344" r:id="rId37"/>
    <p:sldId id="328" r:id="rId38"/>
    <p:sldId id="348" r:id="rId39"/>
    <p:sldId id="312" r:id="rId40"/>
    <p:sldId id="349" r:id="rId41"/>
    <p:sldId id="350" r:id="rId42"/>
    <p:sldId id="304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55" autoAdjust="0"/>
  </p:normalViewPr>
  <p:slideViewPr>
    <p:cSldViewPr snapToGrid="0">
      <p:cViewPr>
        <p:scale>
          <a:sx n="50" d="100"/>
          <a:sy n="50" d="100"/>
        </p:scale>
        <p:origin x="-869" y="-3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EA134-9249-4DFF-910D-DD59BFEFB88D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72C8F-88BB-44FF-BC33-40BA4A8E6A2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39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動機引導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342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21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引起動機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14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58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流程控制</a:t>
            </a:r>
            <a:endParaRPr lang="en-US" altLang="zh-TW" baseline="0" dirty="0" smtClean="0"/>
          </a:p>
          <a:p>
            <a:r>
              <a:rPr lang="zh-TW" altLang="en-US" baseline="0" dirty="0" smtClean="0"/>
              <a:t>音符解說</a:t>
            </a:r>
            <a:endParaRPr lang="en-US" altLang="zh-TW" baseline="0" dirty="0" smtClean="0"/>
          </a:p>
          <a:p>
            <a:r>
              <a:rPr lang="zh-TW" altLang="en-US" baseline="0" dirty="0" smtClean="0"/>
              <a:t>樂器解說</a:t>
            </a:r>
            <a:endParaRPr lang="en-US" altLang="zh-TW" baseline="0" dirty="0" smtClean="0"/>
          </a:p>
          <a:p>
            <a:r>
              <a:rPr lang="zh-TW" altLang="en-US" baseline="0" dirty="0" smtClean="0"/>
              <a:t>模組化概念</a:t>
            </a:r>
            <a:r>
              <a:rPr lang="en-US" altLang="zh-TW" baseline="0" dirty="0" smtClean="0"/>
              <a:t>-</a:t>
            </a:r>
            <a:r>
              <a:rPr lang="zh-TW" altLang="en-US" baseline="0" dirty="0" smtClean="0"/>
              <a:t>樂句積木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207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流程控制</a:t>
            </a:r>
            <a:endParaRPr lang="en-US" altLang="zh-TW" baseline="0" dirty="0" smtClean="0"/>
          </a:p>
          <a:p>
            <a:r>
              <a:rPr lang="zh-TW" altLang="en-US" baseline="0" dirty="0" smtClean="0"/>
              <a:t>音符解說</a:t>
            </a:r>
            <a:endParaRPr lang="en-US" altLang="zh-TW" baseline="0" dirty="0" smtClean="0"/>
          </a:p>
          <a:p>
            <a:r>
              <a:rPr lang="zh-TW" altLang="en-US" baseline="0" dirty="0" smtClean="0"/>
              <a:t>樂器解說</a:t>
            </a:r>
            <a:endParaRPr lang="en-US" altLang="zh-TW" baseline="0" dirty="0" smtClean="0"/>
          </a:p>
          <a:p>
            <a:r>
              <a:rPr lang="zh-TW" altLang="en-US" baseline="0" dirty="0" smtClean="0"/>
              <a:t>模組化概念</a:t>
            </a:r>
            <a:r>
              <a:rPr lang="en-US" altLang="zh-TW" baseline="0" dirty="0" smtClean="0"/>
              <a:t>-</a:t>
            </a:r>
            <a:r>
              <a:rPr lang="zh-TW" altLang="en-US" baseline="0" dirty="0" smtClean="0"/>
              <a:t>樂句積木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60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Data representation~ </a:t>
            </a:r>
            <a:r>
              <a:rPr lang="zh-TW" altLang="en-US" dirty="0" smtClean="0"/>
              <a:t>挑戰活動結束後補充與總結說明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34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589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流程控制</a:t>
            </a:r>
            <a:endParaRPr lang="en-US" altLang="zh-TW" baseline="0" dirty="0" smtClean="0"/>
          </a:p>
          <a:p>
            <a:r>
              <a:rPr lang="zh-TW" altLang="en-US" baseline="0" dirty="0" smtClean="0"/>
              <a:t>音符解說</a:t>
            </a:r>
            <a:endParaRPr lang="en-US" altLang="zh-TW" baseline="0" dirty="0" smtClean="0"/>
          </a:p>
          <a:p>
            <a:r>
              <a:rPr lang="zh-TW" altLang="en-US" baseline="0" dirty="0" smtClean="0"/>
              <a:t>樂器解說</a:t>
            </a:r>
            <a:endParaRPr lang="en-US" altLang="zh-TW" baseline="0" dirty="0" smtClean="0"/>
          </a:p>
          <a:p>
            <a:r>
              <a:rPr lang="zh-TW" altLang="en-US" baseline="0" dirty="0" smtClean="0"/>
              <a:t>模組化概念</a:t>
            </a:r>
            <a:r>
              <a:rPr lang="en-US" altLang="zh-TW" baseline="0" dirty="0" smtClean="0"/>
              <a:t>-</a:t>
            </a:r>
            <a:r>
              <a:rPr lang="zh-TW" altLang="en-US" baseline="0" dirty="0" smtClean="0"/>
              <a:t>樂句積木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272C8F-88BB-44FF-BC33-40BA4A8E6A2F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30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25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00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96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91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 cstate="print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15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78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20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925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34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86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6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75D929F-8152-40D8-837E-9F561D97DBA0}" type="datetimeFigureOut">
              <a:rPr lang="zh-TW" altLang="en-US" smtClean="0"/>
              <a:pPr/>
              <a:t>2016/9/19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8502D92-EE93-471A-ABD6-66330ABF4D4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77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hyperlink" Target="https://wiki.scratch.mit.edu/wiki/Music_Project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edito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cratch.mit.edu/projects/edi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1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scratch.mit.edu/projects/edi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hyperlink" Target="https://scratch.mit.edu/projects/edit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cratch.mit.edu/projects/edito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Steinway_&amp;_Sons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.wikipedia.org/w/index.php?title=Welte-Mignon&amp;action=edit&amp;redlink=1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scratch.mit.edu/projects/editor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cratch.mit.edu/projects/editor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1know.net/knowledge/f4c5f0037125?v=lis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rvK83xglHGw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3dLDLjXHtxw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8800" b="1" dirty="0" smtClean="0"/>
              <a:t>動手玩音樂</a:t>
            </a:r>
            <a:r>
              <a:rPr lang="en-US" altLang="zh-TW" sz="8800" dirty="0"/>
              <a:t/>
            </a:r>
            <a:br>
              <a:rPr lang="en-US" altLang="zh-TW" sz="8800" dirty="0"/>
            </a:br>
            <a:r>
              <a:rPr lang="en-US" altLang="zh-TW" sz="8800" dirty="0" smtClean="0"/>
              <a:t>            </a:t>
            </a:r>
            <a:r>
              <a:rPr lang="en-US" altLang="zh-TW" sz="6000" b="1" dirty="0" smtClean="0">
                <a:solidFill>
                  <a:srgbClr val="0070C0"/>
                </a:solidFill>
              </a:rPr>
              <a:t>《</a:t>
            </a:r>
            <a:r>
              <a:rPr lang="zh-TW" altLang="en-US" sz="6000" b="1" dirty="0" smtClean="0">
                <a:solidFill>
                  <a:srgbClr val="0070C0"/>
                </a:solidFill>
              </a:rPr>
              <a:t>我的音樂盒</a:t>
            </a:r>
            <a:r>
              <a:rPr lang="en-US" altLang="zh-TW" sz="6000" b="1" dirty="0" smtClean="0">
                <a:solidFill>
                  <a:srgbClr val="0070C0"/>
                </a:solidFill>
              </a:rPr>
              <a:t>》</a:t>
            </a:r>
            <a:endParaRPr lang="zh-TW" altLang="en-US" sz="8800" b="1" dirty="0">
              <a:solidFill>
                <a:srgbClr val="0070C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9050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On Scratch</a:t>
            </a:r>
          </a:p>
          <a:p>
            <a:r>
              <a:rPr lang="en-US" altLang="zh-TW" dirty="0" smtClean="0"/>
              <a:t>Learning Concept: </a:t>
            </a:r>
            <a:r>
              <a:rPr lang="zh-TW" altLang="en-US" dirty="0" smtClean="0"/>
              <a:t>模組化程式設計</a:t>
            </a:r>
            <a:endParaRPr lang="en-US" altLang="zh-TW" dirty="0" smtClean="0"/>
          </a:p>
          <a:p>
            <a:r>
              <a:rPr lang="en-US" altLang="zh-TW" dirty="0" err="1" smtClean="0">
                <a:hlinkClick r:id="rId4"/>
              </a:rPr>
              <a:t>https://wiki.scratch.mit.edu/wiki/Music_Projects</a:t>
            </a:r>
            <a:endParaRPr lang="en-US" altLang="zh-TW" dirty="0" smtClean="0"/>
          </a:p>
          <a:p>
            <a:r>
              <a:rPr lang="zh-TW" altLang="en-US" dirty="0" smtClean="0"/>
              <a:t>課程</a:t>
            </a:r>
            <a:r>
              <a:rPr lang="zh-TW" altLang="en-US" dirty="0" smtClean="0"/>
              <a:t>時數：</a:t>
            </a:r>
            <a:r>
              <a:rPr lang="en-US" altLang="zh-TW" dirty="0" smtClean="0"/>
              <a:t>3~4</a:t>
            </a:r>
            <a:r>
              <a:rPr lang="zh-TW" altLang="en-US" dirty="0" smtClean="0"/>
              <a:t>節</a:t>
            </a:r>
            <a:endParaRPr lang="zh-TW" altLang="en-US" dirty="0"/>
          </a:p>
        </p:txBody>
      </p:sp>
      <p:pic>
        <p:nvPicPr>
          <p:cNvPr id="5" name="Mirai no Museum_Perfume [Music Box] (Film Doraemon Nobita-s Secret Gadget Museum theme song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413697" y="55944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任務：鋼琴自動演奏歡樂頌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3200" dirty="0" smtClean="0"/>
              <a:t>開啟</a:t>
            </a:r>
            <a:r>
              <a:rPr lang="en-US" altLang="zh-TW" sz="3200" dirty="0"/>
              <a:t>MIT </a:t>
            </a:r>
            <a:r>
              <a:rPr lang="zh-TW" altLang="zh-TW" sz="3200" dirty="0"/>
              <a:t>線上程式編輯器 </a:t>
            </a:r>
            <a:r>
              <a:rPr lang="en-US" altLang="zh-TW" sz="3200" dirty="0"/>
              <a:t>: </a:t>
            </a:r>
            <a:r>
              <a:rPr lang="en-US" altLang="zh-TW" sz="3200" u="sng" dirty="0">
                <a:hlinkClick r:id="rId3"/>
              </a:rPr>
              <a:t>https://scratch.mit.edu/projects/editor/</a:t>
            </a:r>
            <a:endParaRPr lang="zh-TW" altLang="zh-TW" sz="3200" dirty="0"/>
          </a:p>
          <a:p>
            <a:pPr lvl="0"/>
            <a:r>
              <a:rPr lang="zh-TW" altLang="zh-TW" sz="3200" dirty="0"/>
              <a:t>上傳程式碼</a:t>
            </a:r>
            <a:r>
              <a:rPr lang="en-US" altLang="zh-TW" sz="3200" dirty="0"/>
              <a:t>(</a:t>
            </a:r>
            <a:r>
              <a:rPr lang="en-US" altLang="zh-TW" sz="3200" b="1" dirty="0"/>
              <a:t>happysong.sb2</a:t>
            </a:r>
            <a:r>
              <a:rPr lang="en-US" altLang="zh-TW" sz="3200" dirty="0"/>
              <a:t>)</a:t>
            </a:r>
            <a:r>
              <a:rPr lang="zh-TW" altLang="zh-TW" sz="3200" dirty="0"/>
              <a:t>，試聽每一段樂句積木。</a:t>
            </a:r>
          </a:p>
          <a:p>
            <a:pPr lvl="0"/>
            <a:r>
              <a:rPr lang="zh-TW" altLang="zh-TW" sz="3200" dirty="0"/>
              <a:t>在樂譜上標註樂句積木的名稱</a:t>
            </a:r>
            <a:r>
              <a:rPr lang="en-US" altLang="zh-TW" sz="3200" dirty="0"/>
              <a:t>(</a:t>
            </a:r>
            <a:r>
              <a:rPr lang="zh-TW" altLang="zh-TW" sz="3200" dirty="0"/>
              <a:t>如：</a:t>
            </a:r>
            <a:r>
              <a:rPr lang="en-US" altLang="zh-TW" sz="3200" dirty="0"/>
              <a:t>A, B, A’)</a:t>
            </a:r>
            <a:endParaRPr lang="zh-TW" altLang="zh-TW" sz="3200" dirty="0"/>
          </a:p>
          <a:p>
            <a:pPr lvl="0"/>
            <a:r>
              <a:rPr lang="zh-TW" altLang="zh-TW" sz="3200" dirty="0"/>
              <a:t>依樂譜上的演奏順序，置放樂句積木，</a:t>
            </a:r>
            <a:r>
              <a:rPr lang="zh-TW" altLang="zh-TW" sz="3200" dirty="0" smtClean="0"/>
              <a:t>做出</a:t>
            </a:r>
            <a:r>
              <a:rPr lang="zh-TW" altLang="en-US" sz="3200" dirty="0" smtClean="0"/>
              <a:t>歡樂頌</a:t>
            </a:r>
            <a:r>
              <a:rPr lang="zh-TW" altLang="zh-TW" sz="3200" dirty="0" smtClean="0"/>
              <a:t>音樂盒</a:t>
            </a:r>
            <a:r>
              <a:rPr lang="zh-TW" altLang="zh-TW" sz="3200" dirty="0"/>
              <a:t>。</a:t>
            </a:r>
          </a:p>
          <a:p>
            <a:pPr lvl="0"/>
            <a:r>
              <a:rPr lang="zh-TW" altLang="zh-TW" sz="3200" dirty="0"/>
              <a:t>下載到我的電腦</a:t>
            </a:r>
            <a:r>
              <a:rPr lang="en-US" altLang="zh-TW" sz="3200" dirty="0"/>
              <a:t>(</a:t>
            </a:r>
            <a:r>
              <a:rPr lang="zh-TW" altLang="zh-TW" sz="3200" dirty="0"/>
              <a:t>檔名：</a:t>
            </a:r>
            <a:r>
              <a:rPr lang="en-US" altLang="zh-TW" sz="3200" b="1" dirty="0"/>
              <a:t>myhappysong.sb2</a:t>
            </a:r>
            <a:r>
              <a:rPr lang="en-US" altLang="zh-TW" sz="3200" dirty="0"/>
              <a:t>)</a:t>
            </a:r>
            <a:endParaRPr lang="zh-TW" altLang="zh-TW" sz="3200" u="sng" dirty="0"/>
          </a:p>
          <a:p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743" y="188418"/>
            <a:ext cx="10640384" cy="1609344"/>
          </a:xfrm>
        </p:spPr>
        <p:txBody>
          <a:bodyPr>
            <a:normAutofit/>
          </a:bodyPr>
          <a:lstStyle/>
          <a:p>
            <a:pPr lvl="0"/>
            <a:r>
              <a:rPr lang="zh-TW" altLang="en-US" sz="4400" dirty="0" smtClean="0"/>
              <a:t>聽聽看，請</a:t>
            </a:r>
            <a:r>
              <a:rPr lang="zh-TW" altLang="zh-TW" sz="4400" dirty="0" smtClean="0"/>
              <a:t>在</a:t>
            </a:r>
            <a:r>
              <a:rPr lang="zh-TW" altLang="zh-TW" sz="4400" dirty="0"/>
              <a:t>樂譜上標註樂句積木的</a:t>
            </a:r>
            <a:r>
              <a:rPr lang="zh-TW" altLang="zh-TW" sz="4400" dirty="0" smtClean="0"/>
              <a:t>名稱</a:t>
            </a:r>
            <a:endParaRPr lang="zh-TW" altLang="en-US" sz="4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02434" y="6391141"/>
            <a:ext cx="10058400" cy="466859"/>
          </a:xfrm>
        </p:spPr>
        <p:txBody>
          <a:bodyPr/>
          <a:lstStyle/>
          <a:p>
            <a:r>
              <a:rPr lang="en-US" altLang="zh-TW" dirty="0" smtClean="0"/>
              <a:t>Editor: </a:t>
            </a:r>
            <a:r>
              <a:rPr lang="en-US" altLang="zh-TW" dirty="0" smtClean="0">
                <a:hlinkClick r:id="rId2"/>
              </a:rPr>
              <a:t>https://scratch.mit.edu/projects/editor/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4116" y="1563923"/>
            <a:ext cx="4438650" cy="46863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5512" y="4982632"/>
            <a:ext cx="1628775" cy="1247775"/>
          </a:xfrm>
          <a:prstGeom prst="rect">
            <a:avLst/>
          </a:prstGeom>
        </p:spPr>
      </p:pic>
      <p:pic>
        <p:nvPicPr>
          <p:cNvPr id="16" name="內容版面配置區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225343" y="1465952"/>
            <a:ext cx="5899857" cy="3018963"/>
            <a:chOff x="3138504" y="1977056"/>
            <a:chExt cx="6603856" cy="3482535"/>
          </a:xfrm>
        </p:grpSpPr>
        <p:pic>
          <p:nvPicPr>
            <p:cNvPr id="11" name="Picture 2" descr="http://www.yingleemusic.com/qanda/images/ans08_0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5374" y="1977056"/>
              <a:ext cx="6096986" cy="348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文字方塊 14"/>
            <p:cNvSpPr txBox="1"/>
            <p:nvPr/>
          </p:nvSpPr>
          <p:spPr>
            <a:xfrm>
              <a:off x="3138504" y="2113009"/>
              <a:ext cx="506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C00000"/>
                  </a:solidFill>
                </a:rPr>
                <a:t>A</a:t>
              </a:r>
              <a:endParaRPr lang="zh-TW" altLang="en-US" sz="36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34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2727" y="188418"/>
            <a:ext cx="10058400" cy="1609344"/>
          </a:xfrm>
        </p:spPr>
        <p:txBody>
          <a:bodyPr>
            <a:normAutofit/>
          </a:bodyPr>
          <a:lstStyle/>
          <a:p>
            <a:pPr lvl="0"/>
            <a:r>
              <a:rPr lang="zh-TW" altLang="en-US" dirty="0" smtClean="0"/>
              <a:t>運用樂句積木完成音樂盒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02434" y="6391141"/>
            <a:ext cx="10058400" cy="466859"/>
          </a:xfrm>
        </p:spPr>
        <p:txBody>
          <a:bodyPr/>
          <a:lstStyle/>
          <a:p>
            <a:r>
              <a:rPr lang="en-US" altLang="zh-TW" dirty="0" smtClean="0"/>
              <a:t>Editor: </a:t>
            </a:r>
            <a:r>
              <a:rPr lang="en-US" altLang="zh-TW" dirty="0" smtClean="0">
                <a:hlinkClick r:id="rId2"/>
              </a:rPr>
              <a:t>https://scratch.mit.edu/projects/editor/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5236228" y="1455066"/>
            <a:ext cx="5899857" cy="3018963"/>
            <a:chOff x="3138504" y="1977056"/>
            <a:chExt cx="6603856" cy="3482535"/>
          </a:xfrm>
        </p:grpSpPr>
        <p:pic>
          <p:nvPicPr>
            <p:cNvPr id="8" name="Picture 2" descr="http://www.yingleemusic.com/qanda/images/ans08_0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5374" y="1977056"/>
              <a:ext cx="6096986" cy="348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3138504" y="4778894"/>
              <a:ext cx="670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C00000"/>
                  </a:solidFill>
                </a:rPr>
                <a:t>A’</a:t>
              </a:r>
              <a:endParaRPr lang="zh-TW" altLang="en-U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138504" y="2938634"/>
              <a:ext cx="670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C00000"/>
                  </a:solidFill>
                </a:rPr>
                <a:t>A’</a:t>
              </a:r>
              <a:endParaRPr lang="zh-TW" altLang="en-U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161222" y="3875946"/>
              <a:ext cx="506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C00000"/>
                  </a:solidFill>
                </a:rPr>
                <a:t>B</a:t>
              </a:r>
              <a:endParaRPr lang="zh-TW" altLang="en-U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138504" y="2113009"/>
              <a:ext cx="506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C00000"/>
                  </a:solidFill>
                </a:rPr>
                <a:t>A</a:t>
              </a:r>
              <a:endParaRPr lang="zh-TW" altLang="en-US" sz="36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4116" y="1563923"/>
            <a:ext cx="4438650" cy="46863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6397" y="4982633"/>
            <a:ext cx="1628775" cy="1247775"/>
          </a:xfrm>
          <a:prstGeom prst="rect">
            <a:avLst/>
          </a:prstGeom>
        </p:spPr>
      </p:pic>
      <p:pic>
        <p:nvPicPr>
          <p:cNvPr id="16" name="內容版面配置區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2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2727" y="188418"/>
            <a:ext cx="10058400" cy="1609344"/>
          </a:xfrm>
        </p:spPr>
        <p:txBody>
          <a:bodyPr>
            <a:normAutofit/>
          </a:bodyPr>
          <a:lstStyle/>
          <a:p>
            <a:pPr lvl="0"/>
            <a:r>
              <a:rPr lang="zh-TW" altLang="en-US" dirty="0" smtClean="0"/>
              <a:t>運用樂句積木完成音樂盒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02434" y="6391141"/>
            <a:ext cx="10058400" cy="466859"/>
          </a:xfrm>
        </p:spPr>
        <p:txBody>
          <a:bodyPr/>
          <a:lstStyle/>
          <a:p>
            <a:r>
              <a:rPr lang="en-US" altLang="zh-TW" dirty="0" smtClean="0"/>
              <a:t>Editor: </a:t>
            </a:r>
            <a:r>
              <a:rPr lang="en-US" altLang="zh-TW" dirty="0" smtClean="0">
                <a:hlinkClick r:id="rId2"/>
              </a:rPr>
              <a:t>https://scratch.mit.edu/projects/editor/</a:t>
            </a:r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4" name="群組 14"/>
          <p:cNvGrpSpPr/>
          <p:nvPr/>
        </p:nvGrpSpPr>
        <p:grpSpPr>
          <a:xfrm>
            <a:off x="5236228" y="1455066"/>
            <a:ext cx="5899857" cy="3018963"/>
            <a:chOff x="3138504" y="1977056"/>
            <a:chExt cx="6603856" cy="3482535"/>
          </a:xfrm>
        </p:grpSpPr>
        <p:pic>
          <p:nvPicPr>
            <p:cNvPr id="8" name="Picture 2" descr="http://www.yingleemusic.com/qanda/images/ans08_0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5374" y="1977056"/>
              <a:ext cx="6096986" cy="348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文字方塊 9"/>
            <p:cNvSpPr txBox="1"/>
            <p:nvPr/>
          </p:nvSpPr>
          <p:spPr>
            <a:xfrm>
              <a:off x="3138504" y="4778894"/>
              <a:ext cx="670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C00000"/>
                  </a:solidFill>
                </a:rPr>
                <a:t>A’</a:t>
              </a:r>
              <a:endParaRPr lang="zh-TW" altLang="en-U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138504" y="2938634"/>
              <a:ext cx="670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C00000"/>
                  </a:solidFill>
                </a:rPr>
                <a:t>A’</a:t>
              </a:r>
              <a:endParaRPr lang="zh-TW" altLang="en-U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161222" y="3875946"/>
              <a:ext cx="506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C00000"/>
                  </a:solidFill>
                </a:rPr>
                <a:t>B</a:t>
              </a:r>
              <a:endParaRPr lang="zh-TW" altLang="en-US" sz="3600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3138504" y="2113009"/>
              <a:ext cx="5068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3600" b="1" dirty="0" smtClean="0">
                  <a:solidFill>
                    <a:srgbClr val="C00000"/>
                  </a:solidFill>
                </a:rPr>
                <a:t>A</a:t>
              </a:r>
              <a:endParaRPr lang="zh-TW" altLang="en-US" sz="3600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4116" y="1563923"/>
            <a:ext cx="4438650" cy="46863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6397" y="4982633"/>
            <a:ext cx="1628775" cy="1247775"/>
          </a:xfrm>
          <a:prstGeom prst="rect">
            <a:avLst/>
          </a:prstGeom>
        </p:spPr>
      </p:pic>
      <p:pic>
        <p:nvPicPr>
          <p:cNvPr id="16" name="內容版面配置區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18677" y="4601336"/>
            <a:ext cx="1703209" cy="206484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96122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 smtClean="0"/>
              <a:t>觀察程式碼，回答下列問題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3600" dirty="0" smtClean="0"/>
              <a:t>數字</a:t>
            </a:r>
            <a:r>
              <a:rPr lang="en-US" altLang="zh-TW" sz="3600" dirty="0" smtClean="0"/>
              <a:t>71 </a:t>
            </a:r>
            <a:r>
              <a:rPr lang="zh-TW" altLang="zh-TW" sz="3600" dirty="0" smtClean="0"/>
              <a:t>是代表那一個音符呢</a:t>
            </a:r>
            <a:r>
              <a:rPr lang="en-US" altLang="zh-TW" sz="3600" dirty="0" smtClean="0"/>
              <a:t>?	</a:t>
            </a:r>
          </a:p>
          <a:p>
            <a:pPr lvl="0"/>
            <a:r>
              <a:rPr lang="en-US" altLang="zh-TW" sz="3600" dirty="0" smtClean="0"/>
              <a:t>A: ______________</a:t>
            </a:r>
            <a:endParaRPr lang="zh-TW" altLang="zh-TW" sz="3600" dirty="0" smtClean="0"/>
          </a:p>
          <a:p>
            <a:pPr lvl="0"/>
            <a:endParaRPr lang="en-US" altLang="zh-TW" sz="3600" dirty="0" smtClean="0"/>
          </a:p>
          <a:p>
            <a:pPr lvl="0"/>
            <a:r>
              <a:rPr lang="zh-TW" altLang="zh-TW" sz="3600" dirty="0" smtClean="0"/>
              <a:t>中央</a:t>
            </a:r>
            <a:r>
              <a:rPr lang="en-US" altLang="zh-TW" sz="3600" dirty="0" smtClean="0"/>
              <a:t>C</a:t>
            </a:r>
            <a:r>
              <a:rPr lang="zh-TW" altLang="zh-TW" sz="3600" dirty="0" smtClean="0"/>
              <a:t>的代表數字是多少呢？</a:t>
            </a:r>
            <a:r>
              <a:rPr lang="en-US" altLang="zh-TW" sz="3600" dirty="0" smtClean="0"/>
              <a:t>	</a:t>
            </a:r>
          </a:p>
          <a:p>
            <a:pPr lvl="0"/>
            <a:r>
              <a:rPr lang="en-US" altLang="zh-TW" sz="3600" dirty="0" smtClean="0"/>
              <a:t>A: ______________</a:t>
            </a:r>
            <a:endParaRPr lang="zh-TW" altLang="zh-TW" sz="3600" dirty="0" smtClean="0"/>
          </a:p>
          <a:p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 smtClean="0"/>
              <a:t>觀察程式碼，回答下列問題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4000" dirty="0" smtClean="0"/>
              <a:t>數字</a:t>
            </a:r>
            <a:r>
              <a:rPr lang="en-US" altLang="zh-TW" sz="4000" dirty="0" smtClean="0"/>
              <a:t>71 </a:t>
            </a:r>
            <a:r>
              <a:rPr lang="zh-TW" altLang="zh-TW" sz="4000" dirty="0" smtClean="0"/>
              <a:t>是代表那一個音符呢</a:t>
            </a:r>
            <a:r>
              <a:rPr lang="en-US" altLang="zh-TW" sz="4000" dirty="0" smtClean="0"/>
              <a:t>?	</a:t>
            </a:r>
          </a:p>
          <a:p>
            <a:pPr lvl="0"/>
            <a:r>
              <a:rPr lang="en-US" altLang="zh-TW" sz="4000" dirty="0" smtClean="0"/>
              <a:t>A:  </a:t>
            </a:r>
            <a:r>
              <a:rPr lang="en-US" altLang="zh-TW" sz="4000" u="sng" dirty="0" smtClean="0">
                <a:solidFill>
                  <a:srgbClr val="FF0000"/>
                </a:solidFill>
              </a:rPr>
              <a:t>Si</a:t>
            </a:r>
          </a:p>
          <a:p>
            <a:pPr lvl="0">
              <a:buNone/>
            </a:pPr>
            <a:r>
              <a:rPr lang="en-US" altLang="zh-TW" sz="4000" u="sng" dirty="0" smtClean="0">
                <a:solidFill>
                  <a:srgbClr val="FF0000"/>
                </a:solidFill>
              </a:rPr>
              <a:t> </a:t>
            </a:r>
            <a:endParaRPr lang="en-US" altLang="zh-TW" sz="4000" dirty="0" smtClean="0"/>
          </a:p>
          <a:p>
            <a:pPr lvl="0"/>
            <a:r>
              <a:rPr lang="zh-TW" altLang="zh-TW" sz="4000" dirty="0" smtClean="0"/>
              <a:t>中央</a:t>
            </a:r>
            <a:r>
              <a:rPr lang="en-US" altLang="zh-TW" sz="4000" dirty="0" smtClean="0"/>
              <a:t>C</a:t>
            </a:r>
            <a:r>
              <a:rPr lang="zh-TW" altLang="zh-TW" sz="4000" dirty="0" smtClean="0"/>
              <a:t>的代表數字是多少呢？</a:t>
            </a:r>
            <a:r>
              <a:rPr lang="en-US" altLang="zh-TW" sz="4000" dirty="0" smtClean="0"/>
              <a:t>	</a:t>
            </a:r>
          </a:p>
          <a:p>
            <a:pPr lvl="0"/>
            <a:r>
              <a:rPr lang="en-US" altLang="zh-TW" sz="4000" dirty="0" smtClean="0"/>
              <a:t>A: </a:t>
            </a:r>
            <a:r>
              <a:rPr lang="en-US" altLang="zh-TW" sz="4000" u="sng" dirty="0" smtClean="0">
                <a:solidFill>
                  <a:srgbClr val="FF0000"/>
                </a:solidFill>
              </a:rPr>
              <a:t>60</a:t>
            </a:r>
            <a:endParaRPr lang="zh-TW" altLang="zh-TW" sz="4000" u="sng" dirty="0" smtClean="0">
              <a:solidFill>
                <a:srgbClr val="FF0000"/>
              </a:solidFill>
            </a:endParaRPr>
          </a:p>
          <a:p>
            <a:endParaRPr lang="zh-TW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挑戰兒歌變奏曲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3600" dirty="0" smtClean="0"/>
              <a:t>嘗試</a:t>
            </a:r>
            <a:r>
              <a:rPr lang="zh-TW" altLang="zh-TW" sz="3600" dirty="0" smtClean="0"/>
              <a:t>改變樂器、演奏速度與演奏次數，</a:t>
            </a:r>
            <a:r>
              <a:rPr lang="zh-TW" altLang="en-US" sz="3600" dirty="0" smtClean="0"/>
              <a:t>玩一玩</a:t>
            </a:r>
            <a:r>
              <a:rPr lang="zh-TW" altLang="zh-TW" sz="3600" dirty="0" smtClean="0"/>
              <a:t>兒歌變奏曲。</a:t>
            </a:r>
            <a:endParaRPr lang="en-US" altLang="zh-TW" sz="3600" dirty="0" smtClean="0"/>
          </a:p>
          <a:p>
            <a:endParaRPr lang="zh-TW" altLang="zh-TW" sz="3600" dirty="0" smtClean="0"/>
          </a:p>
          <a:p>
            <a:pPr lvl="0"/>
            <a:r>
              <a:rPr lang="zh-TW" altLang="en-US" sz="3600" dirty="0" smtClean="0"/>
              <a:t>觀察看看，</a:t>
            </a:r>
            <a:r>
              <a:rPr lang="zh-TW" altLang="zh-TW" sz="3600" dirty="0" smtClean="0"/>
              <a:t>如何</a:t>
            </a:r>
            <a:r>
              <a:rPr lang="zh-TW" altLang="zh-TW" sz="3600" dirty="0"/>
              <a:t>改變樂器</a:t>
            </a:r>
          </a:p>
          <a:p>
            <a:pPr lvl="0"/>
            <a:r>
              <a:rPr lang="zh-TW" altLang="en-US" sz="3600" dirty="0" smtClean="0"/>
              <a:t>觀察看看，</a:t>
            </a:r>
            <a:r>
              <a:rPr lang="zh-TW" altLang="zh-TW" sz="3600" dirty="0" smtClean="0"/>
              <a:t>如何</a:t>
            </a:r>
            <a:r>
              <a:rPr lang="zh-TW" altLang="zh-TW" sz="3600" dirty="0"/>
              <a:t>改變演奏</a:t>
            </a:r>
            <a:r>
              <a:rPr lang="zh-TW" altLang="zh-TW" sz="3600" dirty="0" smtClean="0"/>
              <a:t>速度</a:t>
            </a:r>
            <a:endParaRPr lang="en-US" altLang="zh-TW" sz="3600" dirty="0" smtClean="0"/>
          </a:p>
          <a:p>
            <a:pPr lvl="0"/>
            <a:r>
              <a:rPr lang="zh-TW" altLang="en-US" sz="3600" dirty="0" smtClean="0"/>
              <a:t>實作</a:t>
            </a:r>
            <a:r>
              <a:rPr lang="zh-TW" altLang="zh-TW" sz="3600" dirty="0" smtClean="0"/>
              <a:t>檔名</a:t>
            </a:r>
            <a:r>
              <a:rPr lang="zh-TW" altLang="zh-TW" sz="3600" dirty="0"/>
              <a:t>：</a:t>
            </a:r>
            <a:r>
              <a:rPr lang="en-US" altLang="zh-TW" sz="3600" b="1" dirty="0">
                <a:solidFill>
                  <a:srgbClr val="FF0000"/>
                </a:solidFill>
              </a:rPr>
              <a:t>newhappysong</a:t>
            </a:r>
            <a:r>
              <a:rPr lang="en-US" altLang="zh-TW" sz="3600" b="1" dirty="0"/>
              <a:t>.sb2</a:t>
            </a:r>
            <a:endParaRPr lang="zh-TW" altLang="zh-TW" sz="3600" dirty="0"/>
          </a:p>
          <a:p>
            <a:endParaRPr lang="zh-TW" altLang="en-US" sz="2400" dirty="0">
              <a:latin typeface="+mj-ea"/>
              <a:ea typeface="+mj-ea"/>
            </a:endParaRPr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Show time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Music Notation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3200" b="1" dirty="0" smtClean="0"/>
              <a:t>如何紀錄音符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38938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10572653" cy="1609344"/>
          </a:xfrm>
        </p:spPr>
        <p:txBody>
          <a:bodyPr/>
          <a:lstStyle/>
          <a:p>
            <a:r>
              <a:rPr lang="en-US" altLang="zh-TW" b="1" dirty="0"/>
              <a:t>Music </a:t>
            </a:r>
            <a:r>
              <a:rPr lang="en-US" altLang="zh-TW" b="1" dirty="0" smtClean="0"/>
              <a:t>Notation</a:t>
            </a:r>
            <a:r>
              <a:rPr lang="zh-TW" altLang="en-US" b="1" dirty="0" smtClean="0"/>
              <a:t>：</a:t>
            </a:r>
            <a:r>
              <a:rPr lang="zh-TW" altLang="en-US" dirty="0" smtClean="0"/>
              <a:t>音符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chemeClr val="accent1"/>
                </a:solidFill>
              </a:rPr>
              <a:t>Note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121408"/>
            <a:ext cx="5807470" cy="4050792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鋼琴上的中央</a:t>
            </a:r>
            <a:r>
              <a:rPr lang="en-US" altLang="zh-TW" sz="3200" dirty="0" smtClean="0"/>
              <a:t>C</a:t>
            </a:r>
            <a:r>
              <a:rPr lang="zh-TW" altLang="en-US" sz="3200" dirty="0" smtClean="0"/>
              <a:t>以</a:t>
            </a:r>
            <a:r>
              <a:rPr lang="en-US" altLang="zh-TW" sz="3200" dirty="0" smtClean="0"/>
              <a:t>60</a:t>
            </a:r>
            <a:r>
              <a:rPr lang="zh-TW" altLang="en-US" sz="3200" dirty="0" smtClean="0"/>
              <a:t>表示。</a:t>
            </a:r>
            <a:endParaRPr lang="en-US" altLang="zh-TW" sz="3200" dirty="0" smtClean="0"/>
          </a:p>
          <a:p>
            <a:r>
              <a:rPr lang="zh-TW" altLang="en-US" sz="3200" dirty="0" smtClean="0"/>
              <a:t>每升</a:t>
            </a:r>
            <a:r>
              <a:rPr lang="en-US" altLang="zh-TW" sz="3200" dirty="0" smtClean="0"/>
              <a:t>1</a:t>
            </a:r>
            <a:r>
              <a:rPr lang="zh-TW" altLang="en-US" sz="3200" dirty="0" smtClean="0"/>
              <a:t>個半音數值加</a:t>
            </a:r>
            <a:r>
              <a:rPr lang="en-US" altLang="zh-TW" sz="3200" dirty="0" smtClean="0"/>
              <a:t>1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r>
              <a:rPr lang="zh-TW" altLang="en-US" sz="3200" dirty="0" smtClean="0"/>
              <a:t>依此類推</a:t>
            </a:r>
            <a:endParaRPr lang="zh-TW" altLang="en-US" sz="3200" dirty="0"/>
          </a:p>
        </p:txBody>
      </p:sp>
      <p:pic>
        <p:nvPicPr>
          <p:cNvPr id="7170" name="Picture 2" descr="File:Piano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651" y="2263854"/>
            <a:ext cx="5420977" cy="37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鍵盤圖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7" y="4046308"/>
            <a:ext cx="4284760" cy="230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778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0" y="360339"/>
            <a:ext cx="2956067" cy="2956067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0" y="580166"/>
            <a:ext cx="2736240" cy="273624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83" y="360339"/>
            <a:ext cx="3252141" cy="33493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3" y="3865657"/>
            <a:ext cx="2247900" cy="22383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811" y="3709691"/>
            <a:ext cx="2908679" cy="290867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3" y="4258445"/>
            <a:ext cx="2247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Music Notation</a:t>
            </a:r>
            <a:r>
              <a:rPr lang="zh-TW" altLang="en-US" b="1" dirty="0"/>
              <a:t>：</a:t>
            </a:r>
            <a:r>
              <a:rPr lang="zh-TW" altLang="en-US" dirty="0" smtClean="0"/>
              <a:t>拍</a:t>
            </a:r>
            <a:r>
              <a:rPr lang="zh-TW" altLang="en-US" dirty="0"/>
              <a:t>數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chemeClr val="accent1"/>
                </a:solidFill>
              </a:rPr>
              <a:t>beats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6099048" y="2167008"/>
            <a:ext cx="5725637" cy="4332870"/>
            <a:chOff x="6446778" y="2074675"/>
            <a:chExt cx="5725637" cy="4332870"/>
          </a:xfrm>
        </p:grpSpPr>
        <p:pic>
          <p:nvPicPr>
            <p:cNvPr id="4" name="Picture 6" descr="http://www.jazclass.aust.com/basicth/bt111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778" y="2074675"/>
              <a:ext cx="5725637" cy="299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7141854" y="6038213"/>
              <a:ext cx="45699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 smtClean="0"/>
                <a:t>http://www.jazclass.aust.com/basicth/bt1.htm</a:t>
              </a:r>
              <a:endParaRPr lang="zh-TW" altLang="en-US" dirty="0"/>
            </a:p>
          </p:txBody>
        </p:sp>
      </p:grpSp>
      <p:pic>
        <p:nvPicPr>
          <p:cNvPr id="6" name="Picture 10" descr="http://www.piano-keyboard-guide.com/wp-content/uploads/2015/04/dotted_not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91" y="2240041"/>
            <a:ext cx="3383034" cy="28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31567" y="6130546"/>
            <a:ext cx="635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http://www.piano-keyboard-guide.com/dotted-notes.html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0293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10058401" cy="1609344"/>
          </a:xfrm>
        </p:spPr>
        <p:txBody>
          <a:bodyPr>
            <a:normAutofit/>
          </a:bodyPr>
          <a:lstStyle/>
          <a:p>
            <a:r>
              <a:rPr lang="en-US" altLang="zh-TW" sz="4800" b="1" dirty="0"/>
              <a:t>Music </a:t>
            </a:r>
            <a:r>
              <a:rPr lang="en-US" altLang="zh-TW" sz="4800" b="1" dirty="0" smtClean="0"/>
              <a:t>Notation</a:t>
            </a:r>
            <a:r>
              <a:rPr lang="zh-TW" altLang="en-US" sz="4800" b="1" dirty="0" smtClean="0"/>
              <a:t>：樂器</a:t>
            </a:r>
            <a:r>
              <a:rPr lang="en-US" altLang="zh-TW" sz="4800" b="1" dirty="0" smtClean="0"/>
              <a:t>(</a:t>
            </a:r>
            <a:r>
              <a:rPr lang="en-US" altLang="zh-TW" sz="4800" b="1" dirty="0" smtClean="0">
                <a:solidFill>
                  <a:schemeClr val="accent1"/>
                </a:solidFill>
              </a:rPr>
              <a:t>instrument</a:t>
            </a:r>
            <a:r>
              <a:rPr lang="en-US" altLang="zh-TW" sz="4800" b="1" dirty="0" smtClean="0"/>
              <a:t>)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56618" y="1889024"/>
            <a:ext cx="7481724" cy="38961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TW" altLang="en-US" sz="2800" b="1" dirty="0" smtClean="0"/>
              <a:t>有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128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種樂器</a:t>
            </a:r>
            <a:r>
              <a:rPr lang="en-US" altLang="zh-TW" sz="2800" dirty="0" smtClean="0"/>
              <a:t>(instruments)</a:t>
            </a:r>
            <a:r>
              <a:rPr lang="zh-TW" altLang="en-US" sz="2800" dirty="0" smtClean="0"/>
              <a:t>可以選擇</a:t>
            </a:r>
            <a:r>
              <a:rPr lang="en-US" altLang="zh-TW" sz="2800" dirty="0" smtClean="0"/>
              <a:t> </a:t>
            </a:r>
            <a:endParaRPr lang="en-US" altLang="zh-TW" sz="2800" dirty="0"/>
          </a:p>
          <a:p>
            <a:pPr>
              <a:lnSpc>
                <a:spcPct val="100000"/>
              </a:lnSpc>
            </a:pPr>
            <a:endParaRPr lang="zh-TW" altLang="en-US" sz="2800" dirty="0"/>
          </a:p>
        </p:txBody>
      </p:sp>
      <p:grpSp>
        <p:nvGrpSpPr>
          <p:cNvPr id="7" name="群組 6"/>
          <p:cNvGrpSpPr/>
          <p:nvPr/>
        </p:nvGrpSpPr>
        <p:grpSpPr>
          <a:xfrm>
            <a:off x="1108586" y="2703016"/>
            <a:ext cx="5782513" cy="4154984"/>
            <a:chOff x="2837633" y="2854142"/>
            <a:chExt cx="4851054" cy="4154984"/>
          </a:xfrm>
        </p:grpSpPr>
        <p:sp>
          <p:nvSpPr>
            <p:cNvPr id="4" name="矩形 3"/>
            <p:cNvSpPr/>
            <p:nvPr/>
          </p:nvSpPr>
          <p:spPr>
            <a:xfrm>
              <a:off x="4617526" y="2854142"/>
              <a:ext cx="3071161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Saxophone </a:t>
              </a: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Flute </a:t>
              </a:r>
              <a:endParaRPr lang="en-US" altLang="zh-TW" sz="2400" dirty="0">
                <a:solidFill>
                  <a:srgbClr val="0070C0"/>
                </a:solidFill>
                <a:latin typeface="+mj-lt"/>
              </a:endParaRP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Wooden </a:t>
              </a: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Flute </a:t>
              </a: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Bassoon </a:t>
              </a:r>
              <a:endParaRPr lang="en-US" altLang="zh-TW" sz="2400" dirty="0">
                <a:solidFill>
                  <a:srgbClr val="0070C0"/>
                </a:solidFill>
                <a:latin typeface="+mj-lt"/>
              </a:endParaRP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Choir </a:t>
              </a:r>
              <a:endParaRPr lang="en-US" altLang="zh-TW" sz="2400" dirty="0">
                <a:solidFill>
                  <a:srgbClr val="0070C0"/>
                </a:solidFill>
                <a:latin typeface="+mj-lt"/>
              </a:endParaRP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Vibraphone </a:t>
              </a:r>
              <a:endParaRPr lang="en-US" altLang="zh-TW" sz="2400" dirty="0">
                <a:solidFill>
                  <a:srgbClr val="0070C0"/>
                </a:solidFill>
                <a:latin typeface="+mj-lt"/>
              </a:endParaRP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Music </a:t>
              </a: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Box </a:t>
              </a: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Steel </a:t>
              </a: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Drum </a:t>
              </a: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Marimba </a:t>
              </a:r>
              <a:endParaRPr lang="en-US" altLang="zh-TW" sz="2400" dirty="0">
                <a:solidFill>
                  <a:srgbClr val="0070C0"/>
                </a:solidFill>
                <a:latin typeface="+mj-lt"/>
              </a:endParaRP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Synth </a:t>
              </a: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Lead </a:t>
              </a:r>
            </a:p>
            <a:p>
              <a:pPr marL="342900" indent="-342900">
                <a:lnSpc>
                  <a:spcPct val="100000"/>
                </a:lnSpc>
                <a:buFont typeface="+mj-lt"/>
                <a:buAutoNum type="arabicPeriod" startAt="11"/>
              </a:pPr>
              <a:r>
                <a:rPr lang="en-US" altLang="zh-TW" sz="2400" dirty="0" smtClean="0">
                  <a:solidFill>
                    <a:srgbClr val="0070C0"/>
                  </a:solidFill>
                  <a:latin typeface="+mj-lt"/>
                </a:rPr>
                <a:t> Synth </a:t>
              </a: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Pad 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837633" y="2854142"/>
              <a:ext cx="2926896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Piano </a:t>
              </a:r>
            </a:p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Electric Piano </a:t>
              </a:r>
            </a:p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Organ </a:t>
              </a:r>
            </a:p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Guitar </a:t>
              </a:r>
            </a:p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Electric Guitar </a:t>
              </a:r>
            </a:p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Bass </a:t>
              </a:r>
            </a:p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Pizzicato </a:t>
              </a:r>
            </a:p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Cello </a:t>
              </a:r>
            </a:p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Trombone </a:t>
              </a:r>
            </a:p>
            <a:p>
              <a:pPr marL="228600" indent="-228600">
                <a:lnSpc>
                  <a:spcPct val="100000"/>
                </a:lnSpc>
                <a:buFont typeface="+mj-lt"/>
                <a:buAutoNum type="arabicPeriod"/>
              </a:pPr>
              <a:r>
                <a:rPr lang="en-US" altLang="zh-TW" sz="2400" dirty="0">
                  <a:solidFill>
                    <a:srgbClr val="0070C0"/>
                  </a:solidFill>
                  <a:latin typeface="+mj-lt"/>
                </a:rPr>
                <a:t>Clarinet 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7158348" y="3417326"/>
            <a:ext cx="423714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3600" dirty="0" smtClean="0">
                <a:latin typeface="+mj-lt"/>
              </a:rPr>
              <a:t>set </a:t>
            </a:r>
            <a:r>
              <a:rPr lang="en-US" altLang="zh-TW" sz="3600" dirty="0" smtClean="0">
                <a:solidFill>
                  <a:schemeClr val="accent1"/>
                </a:solidFill>
                <a:latin typeface="+mj-lt"/>
              </a:rPr>
              <a:t>instrument</a:t>
            </a:r>
            <a:r>
              <a:rPr lang="en-US" altLang="zh-TW" sz="3600" dirty="0" smtClean="0">
                <a:latin typeface="+mj-lt"/>
              </a:rPr>
              <a:t> to </a:t>
            </a:r>
            <a:r>
              <a:rPr lang="en-US" altLang="zh-TW" sz="3600" dirty="0" smtClean="0">
                <a:solidFill>
                  <a:srgbClr val="0070C0"/>
                </a:solidFill>
                <a:latin typeface="+mj-lt"/>
              </a:rPr>
              <a:t>1</a:t>
            </a:r>
            <a:endParaRPr lang="zh-TW" altLang="en-US" sz="36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789704" y="2764748"/>
            <a:ext cx="4974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例如：以</a:t>
            </a:r>
            <a:r>
              <a:rPr lang="zh-TW" altLang="en-US" sz="2800" b="1" dirty="0" smtClean="0">
                <a:solidFill>
                  <a:srgbClr val="0070C0"/>
                </a:solidFill>
              </a:rPr>
              <a:t>鋼琴</a:t>
            </a:r>
            <a:r>
              <a:rPr lang="en-US" altLang="zh-TW" sz="2800" b="1" dirty="0" smtClean="0">
                <a:solidFill>
                  <a:srgbClr val="0070C0"/>
                </a:solidFill>
              </a:rPr>
              <a:t>(piano)</a:t>
            </a:r>
            <a:r>
              <a:rPr lang="zh-TW" altLang="en-US" sz="2800" dirty="0" smtClean="0"/>
              <a:t>音色演奏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7158347" y="4780508"/>
            <a:ext cx="423714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3600" dirty="0" smtClean="0">
                <a:latin typeface="+mj-lt"/>
              </a:rPr>
              <a:t>設定</a:t>
            </a:r>
            <a:r>
              <a:rPr lang="en-US" altLang="zh-TW" sz="3600" dirty="0" smtClean="0">
                <a:latin typeface="+mj-lt"/>
              </a:rPr>
              <a:t> </a:t>
            </a:r>
            <a:r>
              <a:rPr lang="zh-TW" altLang="en-US" sz="3600" dirty="0" smtClean="0">
                <a:solidFill>
                  <a:schemeClr val="accent1"/>
                </a:solidFill>
                <a:latin typeface="+mj-lt"/>
              </a:rPr>
              <a:t>樂器</a:t>
            </a:r>
            <a:r>
              <a:rPr lang="en-US" altLang="zh-TW" sz="3600" dirty="0" smtClean="0">
                <a:latin typeface="+mj-lt"/>
              </a:rPr>
              <a:t> </a:t>
            </a:r>
            <a:r>
              <a:rPr lang="zh-TW" altLang="en-US" sz="3600" dirty="0" smtClean="0">
                <a:latin typeface="+mj-lt"/>
              </a:rPr>
              <a:t>為</a:t>
            </a:r>
            <a:r>
              <a:rPr lang="en-US" altLang="zh-TW" sz="3600" dirty="0" smtClean="0">
                <a:latin typeface="+mj-lt"/>
              </a:rPr>
              <a:t> </a:t>
            </a:r>
            <a:r>
              <a:rPr lang="en-US" altLang="zh-TW" sz="3600" dirty="0" smtClean="0">
                <a:solidFill>
                  <a:srgbClr val="0070C0"/>
                </a:solidFill>
                <a:latin typeface="+mj-lt"/>
              </a:rPr>
              <a:t>1</a:t>
            </a:r>
            <a:endParaRPr lang="zh-TW" altLang="en-US" sz="36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572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範例：以</a:t>
            </a:r>
            <a:r>
              <a:rPr lang="zh-TW" altLang="en-US" b="1" dirty="0" smtClean="0">
                <a:solidFill>
                  <a:srgbClr val="0070C0"/>
                </a:solidFill>
              </a:rPr>
              <a:t>鋼琴</a:t>
            </a:r>
            <a:r>
              <a:rPr lang="zh-TW" altLang="en-US" b="1" dirty="0" smtClean="0"/>
              <a:t>演奏</a:t>
            </a:r>
            <a:r>
              <a:rPr lang="zh-TW" altLang="en-US" b="1" dirty="0" smtClean="0">
                <a:solidFill>
                  <a:srgbClr val="FF0000"/>
                </a:solidFill>
              </a:rPr>
              <a:t>中央</a:t>
            </a:r>
            <a:r>
              <a:rPr lang="en-US" altLang="zh-TW" b="1" dirty="0" smtClean="0">
                <a:solidFill>
                  <a:srgbClr val="FF0000"/>
                </a:solidFill>
              </a:rPr>
              <a:t>C</a:t>
            </a:r>
            <a:r>
              <a:rPr lang="en-US" altLang="zh-TW" b="1" dirty="0" smtClean="0"/>
              <a:t> </a:t>
            </a:r>
            <a:r>
              <a:rPr lang="en-US" altLang="zh-TW" b="1" dirty="0" smtClean="0">
                <a:solidFill>
                  <a:srgbClr val="0070C0"/>
                </a:solidFill>
              </a:rPr>
              <a:t>1</a:t>
            </a:r>
            <a:r>
              <a:rPr lang="zh-TW" altLang="en-US" b="1" dirty="0" smtClean="0"/>
              <a:t>拍</a:t>
            </a:r>
            <a:endParaRPr lang="zh-TW" altLang="en-US" dirty="0"/>
          </a:p>
        </p:txBody>
      </p:sp>
      <p:pic>
        <p:nvPicPr>
          <p:cNvPr id="6148" name="Picture 4" descr="鍵盤圖示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7" y="2163442"/>
            <a:ext cx="3429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piano-keyboard-guide.com/wp-content/uploads/2015/04/dotted_not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72" y="4080758"/>
            <a:ext cx="2869070" cy="241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llanfyllin-hs.powys.sch.uk/it2009/yr91/4%20Programming/Scratch/Scratch7_clip_image01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620" y="1923442"/>
            <a:ext cx="3528110" cy="215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96554" y="4325777"/>
            <a:ext cx="3507964" cy="1077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3200" dirty="0" smtClean="0">
                <a:latin typeface="+mj-lt"/>
              </a:rPr>
              <a:t>set </a:t>
            </a:r>
            <a:r>
              <a:rPr lang="en-US" altLang="zh-TW" sz="3200" dirty="0" smtClean="0">
                <a:solidFill>
                  <a:srgbClr val="00B0F0"/>
                </a:solidFill>
                <a:latin typeface="+mj-lt"/>
              </a:rPr>
              <a:t>instrument</a:t>
            </a:r>
            <a:r>
              <a:rPr lang="en-US" altLang="zh-TW" sz="3200" dirty="0" smtClean="0">
                <a:latin typeface="+mj-lt"/>
              </a:rPr>
              <a:t> to </a:t>
            </a:r>
            <a:r>
              <a:rPr lang="en-US" altLang="zh-TW" sz="3200" dirty="0" smtClean="0">
                <a:solidFill>
                  <a:srgbClr val="FF0000"/>
                </a:solidFill>
                <a:latin typeface="+mj-lt"/>
              </a:rPr>
              <a:t>1</a:t>
            </a:r>
          </a:p>
          <a:p>
            <a:r>
              <a:rPr lang="en-US" altLang="zh-TW" sz="3200" dirty="0" smtClean="0">
                <a:latin typeface="+mj-lt"/>
              </a:rPr>
              <a:t>play </a:t>
            </a:r>
            <a:r>
              <a:rPr lang="en-US" altLang="zh-TW" sz="3200" dirty="0">
                <a:solidFill>
                  <a:srgbClr val="00B0F0"/>
                </a:solidFill>
                <a:latin typeface="+mj-lt"/>
              </a:rPr>
              <a:t>note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+mj-lt"/>
              </a:rPr>
              <a:t>60</a:t>
            </a:r>
            <a:r>
              <a:rPr lang="en-US" altLang="zh-TW" sz="3200" dirty="0">
                <a:latin typeface="+mj-lt"/>
              </a:rPr>
              <a:t> for </a:t>
            </a:r>
            <a:r>
              <a:rPr lang="en-US" altLang="zh-TW" sz="3200" dirty="0">
                <a:solidFill>
                  <a:srgbClr val="FF0000"/>
                </a:solidFill>
                <a:latin typeface="+mj-lt"/>
              </a:rPr>
              <a:t>1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dirty="0">
                <a:solidFill>
                  <a:srgbClr val="00B0F0"/>
                </a:solidFill>
                <a:latin typeface="+mj-lt"/>
              </a:rPr>
              <a:t>beats</a:t>
            </a:r>
            <a:r>
              <a:rPr lang="en-US" altLang="zh-TW" sz="3200" dirty="0">
                <a:latin typeface="+mj-lt"/>
              </a:rPr>
              <a:t> </a:t>
            </a:r>
            <a:endParaRPr lang="zh-TW" altLang="en-US" sz="3200" dirty="0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22964" y="4325777"/>
            <a:ext cx="3409491" cy="10772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3200" dirty="0" smtClean="0">
                <a:latin typeface="+mj-lt"/>
              </a:rPr>
              <a:t>設定</a:t>
            </a:r>
            <a:r>
              <a:rPr lang="en-US" altLang="zh-TW" sz="3200" dirty="0" smtClean="0">
                <a:latin typeface="+mj-lt"/>
              </a:rPr>
              <a:t> </a:t>
            </a:r>
            <a:r>
              <a:rPr lang="zh-TW" altLang="en-US" sz="3200" dirty="0" smtClean="0">
                <a:solidFill>
                  <a:srgbClr val="00B0F0"/>
                </a:solidFill>
                <a:latin typeface="+mj-lt"/>
              </a:rPr>
              <a:t>樂器</a:t>
            </a:r>
            <a:r>
              <a:rPr lang="en-US" altLang="zh-TW" sz="3200" dirty="0" smtClean="0">
                <a:latin typeface="+mj-lt"/>
              </a:rPr>
              <a:t> </a:t>
            </a:r>
            <a:r>
              <a:rPr lang="zh-TW" altLang="en-US" sz="3200" dirty="0" smtClean="0">
                <a:latin typeface="+mj-lt"/>
              </a:rPr>
              <a:t>為</a:t>
            </a:r>
            <a:r>
              <a:rPr lang="en-US" altLang="zh-TW" sz="3200" dirty="0" smtClean="0">
                <a:latin typeface="+mj-lt"/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  <a:latin typeface="+mj-lt"/>
              </a:rPr>
              <a:t>1</a:t>
            </a:r>
          </a:p>
          <a:p>
            <a:r>
              <a:rPr lang="zh-TW" altLang="en-US" sz="3200" dirty="0">
                <a:latin typeface="+mj-lt"/>
              </a:rPr>
              <a:t>彈</a:t>
            </a:r>
            <a:r>
              <a:rPr lang="zh-TW" altLang="en-US" sz="3200" dirty="0" smtClean="0">
                <a:latin typeface="+mj-lt"/>
              </a:rPr>
              <a:t>奏</a:t>
            </a:r>
            <a:r>
              <a:rPr lang="en-US" altLang="zh-TW" sz="3200" dirty="0" smtClean="0">
                <a:latin typeface="+mj-lt"/>
              </a:rPr>
              <a:t> </a:t>
            </a:r>
            <a:r>
              <a:rPr lang="zh-TW" altLang="en-US" sz="3200" dirty="0" smtClean="0">
                <a:solidFill>
                  <a:srgbClr val="00B0F0"/>
                </a:solidFill>
                <a:latin typeface="+mj-lt"/>
              </a:rPr>
              <a:t>音符</a:t>
            </a:r>
            <a:r>
              <a:rPr lang="en-US" altLang="zh-TW" sz="3200" dirty="0" smtClean="0">
                <a:latin typeface="+mj-lt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+mj-lt"/>
              </a:rPr>
              <a:t>60</a:t>
            </a:r>
            <a:r>
              <a:rPr lang="en-US" altLang="zh-TW" sz="3200" dirty="0">
                <a:latin typeface="+mj-lt"/>
              </a:rPr>
              <a:t> </a:t>
            </a:r>
            <a:r>
              <a:rPr lang="en-US" altLang="zh-TW" sz="3200" dirty="0" smtClean="0">
                <a:solidFill>
                  <a:srgbClr val="FF0000"/>
                </a:solidFill>
                <a:latin typeface="+mj-lt"/>
              </a:rPr>
              <a:t>1</a:t>
            </a:r>
            <a:r>
              <a:rPr lang="en-US" altLang="zh-TW" sz="3200" dirty="0" smtClean="0">
                <a:latin typeface="+mj-lt"/>
              </a:rPr>
              <a:t> </a:t>
            </a:r>
            <a:r>
              <a:rPr lang="zh-TW" altLang="en-US" sz="3200" dirty="0" smtClean="0">
                <a:solidFill>
                  <a:srgbClr val="00B0F0"/>
                </a:solidFill>
                <a:latin typeface="+mj-lt"/>
              </a:rPr>
              <a:t>拍</a:t>
            </a:r>
            <a:r>
              <a:rPr lang="en-US" altLang="zh-TW" sz="3200" dirty="0" smtClean="0">
                <a:latin typeface="+mj-lt"/>
              </a:rPr>
              <a:t> </a:t>
            </a:r>
            <a:endParaRPr lang="zh-TW" alt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1740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3335" y="484632"/>
            <a:ext cx="10844913" cy="1609344"/>
          </a:xfrm>
        </p:spPr>
        <p:txBody>
          <a:bodyPr/>
          <a:lstStyle/>
          <a:p>
            <a:r>
              <a:rPr lang="en-US" altLang="zh-TW" b="1" dirty="0"/>
              <a:t>Music </a:t>
            </a:r>
            <a:r>
              <a:rPr lang="en-US" altLang="zh-TW" b="1" dirty="0" smtClean="0"/>
              <a:t>Notation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zh-TW" altLang="en-US" sz="3600" dirty="0"/>
              <a:t>以數值符號</a:t>
            </a:r>
            <a:r>
              <a:rPr lang="zh-TW" altLang="en-US" sz="3600" dirty="0" smtClean="0"/>
              <a:t>表達</a:t>
            </a:r>
            <a:r>
              <a:rPr lang="en-US" altLang="zh-TW" sz="3600" dirty="0" smtClean="0"/>
              <a:t>8</a:t>
            </a:r>
            <a:r>
              <a:rPr lang="zh-TW" altLang="en-US" sz="3600" dirty="0" smtClean="0"/>
              <a:t>小節</a:t>
            </a:r>
            <a:r>
              <a:rPr lang="zh-TW" altLang="en-US" sz="3600" dirty="0"/>
              <a:t>音樂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695526" y="2957784"/>
            <a:ext cx="3578224" cy="1385408"/>
            <a:chOff x="695526" y="2892123"/>
            <a:chExt cx="3578224" cy="1385408"/>
          </a:xfrm>
        </p:grpSpPr>
        <p:sp>
          <p:nvSpPr>
            <p:cNvPr id="5" name="矩形 4"/>
            <p:cNvSpPr/>
            <p:nvPr/>
          </p:nvSpPr>
          <p:spPr>
            <a:xfrm>
              <a:off x="695526" y="2892123"/>
              <a:ext cx="35782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play note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  71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   </a:t>
              </a:r>
              <a:r>
                <a:rPr lang="en-US" altLang="zh-TW" dirty="0" smtClean="0"/>
                <a:t>for      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1</a:t>
              </a:r>
              <a:r>
                <a:rPr lang="en-US" altLang="zh-TW" dirty="0" smtClean="0"/>
                <a:t>      beats 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95526" y="3230815"/>
              <a:ext cx="35782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play note </a:t>
              </a:r>
              <a:r>
                <a:rPr lang="en-US" altLang="zh-TW" dirty="0" smtClean="0"/>
                <a:t> 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71  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for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      1</a:t>
              </a:r>
              <a:r>
                <a:rPr lang="en-US" altLang="zh-TW" dirty="0" smtClean="0"/>
                <a:t>      beats </a:t>
              </a:r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695526" y="3569507"/>
              <a:ext cx="35782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play note </a:t>
              </a:r>
              <a:r>
                <a:rPr lang="en-US" altLang="zh-TW" dirty="0" smtClean="0"/>
                <a:t> 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72</a:t>
              </a:r>
              <a:r>
                <a:rPr lang="en-US" altLang="zh-TW" dirty="0" smtClean="0"/>
                <a:t>   for      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1</a:t>
              </a:r>
              <a:r>
                <a:rPr lang="en-US" altLang="zh-TW" dirty="0" smtClean="0"/>
                <a:t>      </a:t>
              </a:r>
              <a:r>
                <a:rPr lang="en-US" altLang="zh-TW" dirty="0"/>
                <a:t>beats 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695526" y="3908199"/>
              <a:ext cx="3520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play </a:t>
              </a:r>
              <a:r>
                <a:rPr lang="en-US" altLang="zh-TW" dirty="0" smtClean="0"/>
                <a:t>note  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74</a:t>
              </a:r>
              <a:r>
                <a:rPr lang="en-US" altLang="zh-TW" dirty="0" smtClean="0"/>
                <a:t>   for      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1</a:t>
              </a:r>
              <a:r>
                <a:rPr lang="en-US" altLang="zh-TW" dirty="0" smtClean="0"/>
                <a:t>      beats</a:t>
              </a:r>
              <a:endParaRPr lang="zh-TW" altLang="en-US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695526" y="4959119"/>
            <a:ext cx="3255058" cy="1385408"/>
            <a:chOff x="695526" y="4959119"/>
            <a:chExt cx="3255058" cy="1385408"/>
          </a:xfrm>
        </p:grpSpPr>
        <p:sp>
          <p:nvSpPr>
            <p:cNvPr id="10" name="矩形 9"/>
            <p:cNvSpPr/>
            <p:nvPr/>
          </p:nvSpPr>
          <p:spPr>
            <a:xfrm>
              <a:off x="695526" y="4959119"/>
              <a:ext cx="32550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play note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____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for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______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beats </a:t>
              </a:r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95526" y="5297811"/>
              <a:ext cx="32550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play note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____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for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______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beats </a:t>
              </a:r>
              <a:endParaRPr lang="zh-TW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695526" y="5636503"/>
              <a:ext cx="32550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play note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____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for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______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beats 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695526" y="5975195"/>
              <a:ext cx="32550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play note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____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for 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______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beats </a:t>
              </a:r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117491" y="2490426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/>
              <a:t>第</a:t>
            </a:r>
            <a:r>
              <a:rPr lang="en-US" altLang="zh-TW" b="1" dirty="0" smtClean="0"/>
              <a:t>1</a:t>
            </a:r>
            <a:r>
              <a:rPr lang="zh-TW" altLang="en-US" b="1" dirty="0" smtClean="0"/>
              <a:t>小節</a:t>
            </a:r>
            <a:endParaRPr lang="zh-TW" altLang="en-US" b="1" dirty="0"/>
          </a:p>
        </p:txBody>
      </p:sp>
      <p:sp>
        <p:nvSpPr>
          <p:cNvPr id="17" name="矩形 16"/>
          <p:cNvSpPr/>
          <p:nvPr/>
        </p:nvSpPr>
        <p:spPr>
          <a:xfrm>
            <a:off x="117491" y="4589787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/>
              <a:t>第</a:t>
            </a:r>
            <a:r>
              <a:rPr lang="en-US" altLang="zh-TW" b="1" dirty="0" smtClean="0"/>
              <a:t>2</a:t>
            </a:r>
            <a:r>
              <a:rPr lang="zh-TW" altLang="en-US" b="1" dirty="0" smtClean="0"/>
              <a:t>小節</a:t>
            </a:r>
            <a:endParaRPr lang="zh-TW" altLang="en-US" b="1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851785" y="588243"/>
            <a:ext cx="6728297" cy="5672502"/>
            <a:chOff x="4851785" y="588243"/>
            <a:chExt cx="6728297" cy="5672502"/>
          </a:xfrm>
        </p:grpSpPr>
        <p:pic>
          <p:nvPicPr>
            <p:cNvPr id="6" name="Picture 4" descr="鍵盤圖示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589" y="588243"/>
              <a:ext cx="3429000" cy="1847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 descr="http://www.piano-keyboard-guide.com/wp-content/uploads/2015/04/dotted_not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9589" y="724531"/>
              <a:ext cx="2340493" cy="197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群組 20"/>
            <p:cNvGrpSpPr/>
            <p:nvPr/>
          </p:nvGrpSpPr>
          <p:grpSpPr>
            <a:xfrm>
              <a:off x="4851785" y="2778210"/>
              <a:ext cx="6096986" cy="3482535"/>
              <a:chOff x="4851785" y="2778210"/>
              <a:chExt cx="6096986" cy="3482535"/>
            </a:xfrm>
          </p:grpSpPr>
          <p:pic>
            <p:nvPicPr>
              <p:cNvPr id="18" name="Picture 2" descr="http://www.yingleemusic.com/qanda/images/ans08_01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1785" y="2778210"/>
                <a:ext cx="6096986" cy="3482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矩形 19"/>
              <p:cNvSpPr/>
              <p:nvPr/>
            </p:nvSpPr>
            <p:spPr>
              <a:xfrm>
                <a:off x="5602310" y="2778210"/>
                <a:ext cx="1236372" cy="724844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9042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276" y="484632"/>
            <a:ext cx="10625972" cy="1609344"/>
          </a:xfrm>
        </p:spPr>
        <p:txBody>
          <a:bodyPr>
            <a:normAutofit/>
          </a:bodyPr>
          <a:lstStyle/>
          <a:p>
            <a:r>
              <a:rPr lang="en-US" altLang="zh-TW" b="1" dirty="0"/>
              <a:t>Music </a:t>
            </a:r>
            <a:r>
              <a:rPr lang="en-US" altLang="zh-TW" b="1" dirty="0" smtClean="0"/>
              <a:t>Notation</a:t>
            </a:r>
            <a:br>
              <a:rPr lang="en-US" altLang="zh-TW" b="1" dirty="0" smtClean="0"/>
            </a:br>
            <a:r>
              <a:rPr lang="zh-TW" altLang="en-US" sz="3200" dirty="0" smtClean="0"/>
              <a:t>以</a:t>
            </a:r>
            <a:r>
              <a:rPr lang="zh-TW" altLang="en-US" sz="3200" dirty="0"/>
              <a:t>數值</a:t>
            </a:r>
            <a:r>
              <a:rPr lang="zh-TW" altLang="en-US" sz="3200" dirty="0" smtClean="0"/>
              <a:t>符號表達</a:t>
            </a:r>
            <a:r>
              <a:rPr lang="en-US" altLang="zh-TW" sz="3200" dirty="0" smtClean="0"/>
              <a:t>3</a:t>
            </a:r>
            <a:r>
              <a:rPr lang="zh-TW" altLang="en-US" sz="3200" dirty="0" smtClean="0"/>
              <a:t>小節音樂</a:t>
            </a:r>
            <a:endParaRPr lang="zh-TW" altLang="en-US" dirty="0"/>
          </a:p>
        </p:txBody>
      </p:sp>
      <p:pic>
        <p:nvPicPr>
          <p:cNvPr id="4" name="Picture 8" descr="Various note length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77" y="4636766"/>
            <a:ext cx="8884326" cy="160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鍵盤圖示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24" y="2238348"/>
            <a:ext cx="34290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www.piano-keyboard-guide.com/wp-content/uploads/2015/04/dotted_not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320" y="2238348"/>
            <a:ext cx="2377212" cy="200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jazclass.aust.com/basicth/bt111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15" y="1832151"/>
            <a:ext cx="5086385" cy="26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206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70" y="2497836"/>
            <a:ext cx="2247900" cy="2247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5400" dirty="0" smtClean="0"/>
              <a:t>Activity II: </a:t>
            </a:r>
            <a:r>
              <a:rPr lang="zh-TW" altLang="en-US" sz="5400" dirty="0" smtClean="0"/>
              <a:t>自選曲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b="1" dirty="0" smtClean="0">
                <a:solidFill>
                  <a:srgbClr val="0070C0"/>
                </a:solidFill>
              </a:rPr>
              <a:t>兒歌音樂盒</a:t>
            </a:r>
            <a:r>
              <a:rPr lang="en-US" altLang="zh-TW" b="1" dirty="0" smtClean="0">
                <a:solidFill>
                  <a:srgbClr val="0070C0"/>
                </a:solidFill>
              </a:rPr>
              <a:t>(ii)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zh-TW" sz="3200" dirty="0" smtClean="0"/>
              <a:t>工作時間：</a:t>
            </a:r>
            <a:r>
              <a:rPr lang="en-US" altLang="zh-TW" sz="3200" dirty="0" smtClean="0"/>
              <a:t>30</a:t>
            </a:r>
            <a:r>
              <a:rPr lang="zh-TW" altLang="zh-TW" sz="3200" dirty="0" smtClean="0"/>
              <a:t>分鐘</a:t>
            </a:r>
            <a:r>
              <a:rPr lang="en-US" altLang="zh-TW" sz="3200" dirty="0" smtClean="0"/>
              <a:t>   </a:t>
            </a:r>
          </a:p>
          <a:p>
            <a:r>
              <a:rPr lang="zh-TW" altLang="zh-TW" sz="3200" dirty="0" smtClean="0"/>
              <a:t>建議</a:t>
            </a:r>
            <a:r>
              <a:rPr lang="zh-TW" altLang="zh-TW" sz="3200" dirty="0" smtClean="0"/>
              <a:t>人數：</a:t>
            </a:r>
            <a:r>
              <a:rPr lang="en-US" altLang="zh-TW" sz="3200" dirty="0" smtClean="0"/>
              <a:t>1~2</a:t>
            </a:r>
            <a:r>
              <a:rPr lang="zh-TW" altLang="zh-TW" sz="3200" dirty="0" smtClean="0"/>
              <a:t>人一組</a:t>
            </a:r>
          </a:p>
          <a:p>
            <a:r>
              <a:rPr lang="zh-TW" altLang="zh-TW" sz="3200" dirty="0" smtClean="0"/>
              <a:t>先備知識：能認識樂譜</a:t>
            </a:r>
            <a:r>
              <a:rPr lang="en-US" altLang="zh-TW" sz="3200" dirty="0" smtClean="0"/>
              <a:t>(</a:t>
            </a:r>
            <a:r>
              <a:rPr lang="zh-TW" altLang="zh-TW" sz="3200" dirty="0" smtClean="0"/>
              <a:t>五線譜、簡譜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、了解</a:t>
            </a:r>
            <a:r>
              <a:rPr lang="en-US" altLang="zh-TW" sz="3200" dirty="0" smtClean="0"/>
              <a:t>Scratch</a:t>
            </a:r>
            <a:r>
              <a:rPr lang="zh-TW" altLang="zh-TW" sz="3200" dirty="0" smtClean="0"/>
              <a:t>程式設計基本工作環境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802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兒歌</a:t>
            </a:r>
            <a:r>
              <a:rPr lang="zh-TW" altLang="zh-TW" b="1" dirty="0" smtClean="0"/>
              <a:t>音樂盒</a:t>
            </a:r>
            <a:r>
              <a:rPr lang="en-US" altLang="zh-TW" b="1" dirty="0" smtClean="0"/>
              <a:t>(ii)~</a:t>
            </a:r>
            <a:r>
              <a:rPr lang="zh-TW" altLang="en-US" b="1" dirty="0" smtClean="0"/>
              <a:t>自選曲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>
            <a:normAutofit/>
          </a:bodyPr>
          <a:lstStyle/>
          <a:p>
            <a:pPr lvl="0"/>
            <a:r>
              <a:rPr lang="zh-TW" altLang="zh-TW" sz="3600" dirty="0" smtClean="0"/>
              <a:t>開啟</a:t>
            </a:r>
            <a:r>
              <a:rPr lang="en-US" altLang="zh-TW" sz="3600" dirty="0" smtClean="0"/>
              <a:t>MIT </a:t>
            </a:r>
            <a:r>
              <a:rPr lang="zh-TW" altLang="zh-TW" sz="3600" dirty="0" smtClean="0"/>
              <a:t>線上程式編輯器</a:t>
            </a:r>
            <a:r>
              <a:rPr lang="en-US" altLang="zh-TW" sz="3600" dirty="0" smtClean="0"/>
              <a:t> : </a:t>
            </a:r>
            <a:r>
              <a:rPr lang="en-US" altLang="zh-TW" sz="3600" u="sng" dirty="0" err="1" smtClean="0">
                <a:hlinkClick r:id="rId3"/>
              </a:rPr>
              <a:t>https://scratch.mit.edu/projects/editor/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從範例樂譜找一首喜愛的曲子</a:t>
            </a:r>
            <a:endParaRPr lang="en-US" altLang="zh-TW" sz="3600" dirty="0" smtClean="0"/>
          </a:p>
          <a:p>
            <a:r>
              <a:rPr lang="zh-TW" altLang="zh-TW" sz="3600" dirty="0" smtClean="0"/>
              <a:t>任務：看樂譜製作自動演奏的兒歌音樂盒</a:t>
            </a:r>
            <a:r>
              <a:rPr lang="en-US" altLang="zh-TW" sz="3600" dirty="0" smtClean="0"/>
              <a:t>(90%)</a:t>
            </a:r>
          </a:p>
          <a:p>
            <a:r>
              <a:rPr lang="zh-TW" altLang="en-US" sz="3600" dirty="0" smtClean="0"/>
              <a:t>完成學習單</a:t>
            </a:r>
            <a:endParaRPr lang="zh-TW" altLang="zh-TW" sz="3600" dirty="0" smtClean="0"/>
          </a:p>
        </p:txBody>
      </p:sp>
      <p:pic>
        <p:nvPicPr>
          <p:cNvPr id="7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Show time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70" y="2497836"/>
            <a:ext cx="2247900" cy="2247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4800" dirty="0" smtClean="0"/>
              <a:t>activity(III):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b="1" dirty="0" smtClean="0">
                <a:solidFill>
                  <a:srgbClr val="0070C0"/>
                </a:solidFill>
              </a:rPr>
              <a:t>流行音樂盒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1981200" y="5020056"/>
            <a:ext cx="9237134" cy="1548384"/>
          </a:xfrm>
        </p:spPr>
        <p:txBody>
          <a:bodyPr>
            <a:noAutofit/>
          </a:bodyPr>
          <a:lstStyle/>
          <a:p>
            <a:r>
              <a:rPr lang="zh-TW" altLang="zh-TW" sz="2400" dirty="0" smtClean="0"/>
              <a:t>工作時間：</a:t>
            </a:r>
            <a:r>
              <a:rPr lang="en-US" altLang="zh-TW" sz="2400" dirty="0" smtClean="0"/>
              <a:t>40</a:t>
            </a:r>
            <a:r>
              <a:rPr lang="zh-TW" altLang="zh-TW" sz="2400" dirty="0" smtClean="0"/>
              <a:t>分鐘</a:t>
            </a:r>
            <a:r>
              <a:rPr lang="en-US" altLang="zh-TW" sz="2400" dirty="0" smtClean="0"/>
              <a:t>   </a:t>
            </a:r>
          </a:p>
          <a:p>
            <a:r>
              <a:rPr lang="zh-TW" altLang="zh-TW" sz="2400" smtClean="0"/>
              <a:t>建議</a:t>
            </a:r>
            <a:r>
              <a:rPr lang="zh-TW" altLang="zh-TW" sz="2400" dirty="0" smtClean="0"/>
              <a:t>人數：</a:t>
            </a:r>
            <a:r>
              <a:rPr lang="en-US" altLang="zh-TW" sz="2400" dirty="0" smtClean="0"/>
              <a:t>1~2</a:t>
            </a:r>
            <a:r>
              <a:rPr lang="zh-TW" altLang="zh-TW" sz="2400" dirty="0" smtClean="0"/>
              <a:t>人一組</a:t>
            </a:r>
          </a:p>
          <a:p>
            <a:r>
              <a:rPr lang="zh-TW" altLang="zh-TW" sz="2400" dirty="0" smtClean="0"/>
              <a:t>先備知識：能識譜</a:t>
            </a:r>
            <a:r>
              <a:rPr lang="en-US" altLang="zh-TW" sz="2400" dirty="0" smtClean="0"/>
              <a:t>(</a:t>
            </a:r>
            <a:r>
              <a:rPr lang="zh-TW" altLang="zh-TW" sz="2400" dirty="0" smtClean="0"/>
              <a:t>五線譜、簡譜</a:t>
            </a:r>
            <a:r>
              <a:rPr lang="en-US" altLang="zh-TW" sz="2400" dirty="0" smtClean="0"/>
              <a:t>)</a:t>
            </a:r>
            <a:r>
              <a:rPr lang="zh-TW" altLang="zh-TW" sz="2400" dirty="0" smtClean="0"/>
              <a:t>、了解</a:t>
            </a:r>
            <a:r>
              <a:rPr lang="en-US" altLang="zh-TW" sz="2400" dirty="0" smtClean="0"/>
              <a:t>Scratch</a:t>
            </a:r>
            <a:r>
              <a:rPr lang="zh-TW" altLang="zh-TW" sz="2400" dirty="0" smtClean="0"/>
              <a:t>基本工作環境、具備樂句積木模組化與符號表示的能力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411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童話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800" dirty="0" smtClean="0"/>
              <a:t>~</a:t>
            </a:r>
            <a:r>
              <a:rPr lang="zh-TW" altLang="en-US" sz="2800" dirty="0" smtClean="0"/>
              <a:t>光良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 </a:t>
            </a:r>
            <a:r>
              <a:rPr lang="zh-TW" altLang="en-US" sz="2800" dirty="0" smtClean="0"/>
              <a:t>唱一唱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29" y="221198"/>
            <a:ext cx="5328851" cy="6286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8640" y="484632"/>
            <a:ext cx="10579608" cy="1609344"/>
          </a:xfrm>
        </p:spPr>
        <p:txBody>
          <a:bodyPr/>
          <a:lstStyle/>
          <a:p>
            <a:r>
              <a:rPr lang="zh-TW" altLang="zh-TW" b="1" dirty="0"/>
              <a:t>自動演奏</a:t>
            </a:r>
            <a:r>
              <a:rPr lang="zh-TW" altLang="zh-TW" b="1" dirty="0" smtClean="0"/>
              <a:t>鋼琴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470" y="662477"/>
            <a:ext cx="3500888" cy="4667851"/>
          </a:xfrm>
        </p:spPr>
      </p:pic>
      <p:sp>
        <p:nvSpPr>
          <p:cNvPr id="7" name="矩形 6"/>
          <p:cNvSpPr/>
          <p:nvPr/>
        </p:nvSpPr>
        <p:spPr>
          <a:xfrm>
            <a:off x="7967868" y="5645634"/>
            <a:ext cx="3253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早期由</a:t>
            </a:r>
            <a:r>
              <a:rPr lang="en-US" altLang="zh-TW" dirty="0">
                <a:hlinkClick r:id="rId3" tooltip="Steinway &amp; Sons"/>
              </a:rPr>
              <a:t>Steinway</a:t>
            </a:r>
            <a:r>
              <a:rPr lang="en-US" altLang="zh-TW" dirty="0"/>
              <a:t> </a:t>
            </a:r>
            <a:r>
              <a:rPr lang="en-US" altLang="zh-TW" dirty="0" err="1">
                <a:hlinkClick r:id="rId4" tooltip="Welte-Mignon（頁面不存在）"/>
              </a:rPr>
              <a:t>Welte</a:t>
            </a:r>
            <a:r>
              <a:rPr lang="en-US" altLang="zh-TW" dirty="0">
                <a:hlinkClick r:id="rId4" tooltip="Welte-Mignon（頁面不存在）"/>
              </a:rPr>
              <a:t>-Mignon</a:t>
            </a:r>
            <a:r>
              <a:rPr lang="zh-TW" altLang="en-US" dirty="0"/>
              <a:t>改造的自動演奏鋼琴（</a:t>
            </a:r>
            <a:r>
              <a:rPr lang="en-US" altLang="zh-TW" dirty="0"/>
              <a:t>1919</a:t>
            </a:r>
            <a:r>
              <a:rPr lang="zh-TW" altLang="en-US" dirty="0"/>
              <a:t>）</a:t>
            </a:r>
          </a:p>
        </p:txBody>
      </p:sp>
      <p:sp>
        <p:nvSpPr>
          <p:cNvPr id="9" name="矩形 8"/>
          <p:cNvSpPr/>
          <p:nvPr/>
        </p:nvSpPr>
        <p:spPr>
          <a:xfrm>
            <a:off x="1069848" y="633813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>
                <a:latin typeface="+mj-ea"/>
                <a:ea typeface="+mj-ea"/>
              </a:rPr>
              <a:t>https://zh.wikipedia.org/wiki/%E8%87%AA%E5%8B%95%E6%BC%94%E5%A5%8F%E9%8B%BC%E7%90%B4</a:t>
            </a:r>
          </a:p>
        </p:txBody>
      </p:sp>
      <p:sp>
        <p:nvSpPr>
          <p:cNvPr id="10" name="矩形 9"/>
          <p:cNvSpPr/>
          <p:nvPr/>
        </p:nvSpPr>
        <p:spPr>
          <a:xfrm>
            <a:off x="477671" y="1913542"/>
            <a:ext cx="703564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+mn-ea"/>
              </a:rPr>
              <a:t>自動演奏</a:t>
            </a:r>
            <a:r>
              <a:rPr lang="zh-TW" altLang="en-US" sz="2800" dirty="0" smtClean="0">
                <a:latin typeface="+mn-ea"/>
              </a:rPr>
              <a:t>的</a:t>
            </a:r>
            <a:r>
              <a:rPr lang="zh-TW" altLang="en-US" sz="2800" dirty="0">
                <a:latin typeface="+mn-ea"/>
              </a:rPr>
              <a:t>鋼琴</a:t>
            </a:r>
            <a:r>
              <a:rPr lang="zh-TW" altLang="en-US" sz="2800" dirty="0" smtClean="0">
                <a:latin typeface="+mn-ea"/>
              </a:rPr>
              <a:t>起源</a:t>
            </a:r>
            <a:r>
              <a:rPr lang="zh-TW" altLang="en-US" sz="2800" dirty="0">
                <a:latin typeface="+mn-ea"/>
              </a:rPr>
              <a:t>最早可以追溯到</a:t>
            </a:r>
            <a:r>
              <a:rPr lang="en-US" altLang="zh-TW" sz="2800" dirty="0">
                <a:latin typeface="+mn-ea"/>
              </a:rPr>
              <a:t>19</a:t>
            </a:r>
            <a:r>
              <a:rPr lang="zh-TW" altLang="en-US" sz="2800" dirty="0">
                <a:latin typeface="+mn-ea"/>
              </a:rPr>
              <a:t>世紀末的歐洲</a:t>
            </a:r>
            <a:r>
              <a:rPr lang="zh-TW" altLang="en-US" sz="2800" dirty="0" smtClean="0">
                <a:latin typeface="+mn-ea"/>
              </a:rPr>
              <a:t>。</a:t>
            </a:r>
            <a:endParaRPr lang="en-US" altLang="zh-TW" sz="28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+mn-ea"/>
              </a:rPr>
              <a:t>人們</a:t>
            </a:r>
            <a:r>
              <a:rPr lang="zh-TW" altLang="en-US" sz="2800" dirty="0">
                <a:latin typeface="+mn-ea"/>
              </a:rPr>
              <a:t>嘗試在普通鋼琴前增加一部可移動的「</a:t>
            </a:r>
            <a:r>
              <a:rPr lang="zh-TW" altLang="en-US" sz="2800" dirty="0">
                <a:solidFill>
                  <a:srgbClr val="C00000"/>
                </a:solidFill>
                <a:latin typeface="+mn-ea"/>
              </a:rPr>
              <a:t>演奏器</a:t>
            </a:r>
            <a:r>
              <a:rPr lang="zh-TW" altLang="en-US" sz="2800" dirty="0">
                <a:latin typeface="+mn-ea"/>
              </a:rPr>
              <a:t>」 </a:t>
            </a:r>
            <a:r>
              <a:rPr lang="en-US" altLang="zh-TW" sz="2800" dirty="0" smtClean="0">
                <a:latin typeface="+mn-ea"/>
              </a:rPr>
              <a:t>~</a:t>
            </a:r>
            <a:r>
              <a:rPr lang="zh-TW" altLang="en-US" sz="2800" dirty="0" smtClean="0">
                <a:latin typeface="+mn-ea"/>
              </a:rPr>
              <a:t>一</a:t>
            </a:r>
            <a:r>
              <a:rPr lang="zh-TW" altLang="en-US" sz="2800" dirty="0">
                <a:latin typeface="+mn-ea"/>
              </a:rPr>
              <a:t>排</a:t>
            </a:r>
            <a:r>
              <a:rPr lang="en-US" altLang="zh-TW" sz="2800" dirty="0">
                <a:latin typeface="+mn-ea"/>
              </a:rPr>
              <a:t>65-88</a:t>
            </a:r>
            <a:r>
              <a:rPr lang="zh-TW" altLang="en-US" sz="2800" dirty="0">
                <a:latin typeface="+mn-ea"/>
              </a:rPr>
              <a:t>個「木手指」置於普通鋼琴鍵盤上方，</a:t>
            </a:r>
            <a:r>
              <a:rPr lang="zh-TW" altLang="en-US" sz="2800" dirty="0">
                <a:solidFill>
                  <a:srgbClr val="0070C0"/>
                </a:solidFill>
                <a:latin typeface="+mn-ea"/>
              </a:rPr>
              <a:t>代替了鋼琴家的雙手</a:t>
            </a:r>
            <a:r>
              <a:rPr lang="zh-TW" altLang="en-US" sz="2800" dirty="0" smtClean="0">
                <a:latin typeface="+mn-ea"/>
              </a:rPr>
              <a:t>。</a:t>
            </a:r>
            <a:endParaRPr lang="en-US" altLang="zh-TW" sz="28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+mn-ea"/>
              </a:rPr>
              <a:t>演奏</a:t>
            </a:r>
            <a:r>
              <a:rPr lang="zh-TW" altLang="en-US" sz="2800" dirty="0">
                <a:latin typeface="+mn-ea"/>
              </a:rPr>
              <a:t>器以</a:t>
            </a:r>
            <a:r>
              <a:rPr lang="zh-TW" altLang="en-US" sz="2800" dirty="0">
                <a:solidFill>
                  <a:srgbClr val="C00000"/>
                </a:solidFill>
                <a:latin typeface="+mn-ea"/>
              </a:rPr>
              <a:t>打孔紙</a:t>
            </a:r>
            <a:r>
              <a:rPr lang="zh-TW" altLang="en-US" sz="2800" dirty="0" smtClean="0">
                <a:solidFill>
                  <a:srgbClr val="C00000"/>
                </a:solidFill>
                <a:latin typeface="+mn-ea"/>
              </a:rPr>
              <a:t>卷</a:t>
            </a:r>
            <a:r>
              <a:rPr lang="zh-TW" altLang="en-US" sz="2800" dirty="0" smtClean="0">
                <a:solidFill>
                  <a:srgbClr val="0070C0"/>
                </a:solidFill>
                <a:latin typeface="+mn-ea"/>
              </a:rPr>
              <a:t>記</a:t>
            </a:r>
            <a:r>
              <a:rPr lang="zh-TW" altLang="en-US" sz="2800" dirty="0">
                <a:solidFill>
                  <a:srgbClr val="0070C0"/>
                </a:solidFill>
                <a:latin typeface="+mn-ea"/>
              </a:rPr>
              <a:t>譜</a:t>
            </a:r>
            <a:r>
              <a:rPr lang="zh-TW" altLang="en-US" sz="2800" dirty="0">
                <a:latin typeface="+mn-ea"/>
              </a:rPr>
              <a:t>，用腳踏風箱鼓風作為</a:t>
            </a:r>
            <a:r>
              <a:rPr lang="zh-TW" altLang="en-US" sz="2800" dirty="0">
                <a:solidFill>
                  <a:srgbClr val="0070C0"/>
                </a:solidFill>
                <a:latin typeface="+mn-ea"/>
              </a:rPr>
              <a:t>動力</a:t>
            </a:r>
            <a:r>
              <a:rPr lang="zh-TW" altLang="en-US" sz="2800" dirty="0">
                <a:latin typeface="+mn-ea"/>
              </a:rPr>
              <a:t>，通過紙卷緩緩轉動，紙卷上的孔位與驅動機械連動相應的「木手指」擊琴鍵奏出音樂。</a:t>
            </a:r>
          </a:p>
        </p:txBody>
      </p:sp>
    </p:spTree>
    <p:extLst>
      <p:ext uri="{BB962C8B-B14F-4D97-AF65-F5344CB8AC3E}">
        <p14:creationId xmlns:p14="http://schemas.microsoft.com/office/powerpoint/2010/main" val="203102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4840" y="484632"/>
            <a:ext cx="10503408" cy="1609344"/>
          </a:xfrm>
        </p:spPr>
        <p:txBody>
          <a:bodyPr/>
          <a:lstStyle/>
          <a:p>
            <a:r>
              <a:rPr lang="zh-TW" altLang="en-US" b="1" dirty="0" smtClean="0"/>
              <a:t>流行歌曲曲式架構</a:t>
            </a:r>
            <a:r>
              <a:rPr lang="en-US" altLang="zh-TW" b="1" dirty="0" smtClean="0"/>
              <a:t>(</a:t>
            </a:r>
            <a:r>
              <a:rPr lang="en-US" altLang="zh-TW" b="1" dirty="0" smtClean="0">
                <a:latin typeface="+mj-ea"/>
              </a:rPr>
              <a:t>Form)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1786128"/>
            <a:ext cx="10835640" cy="4050792"/>
          </a:xfr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TW" altLang="en-US" sz="3600" dirty="0" smtClean="0"/>
              <a:t>一般流行歌曲的架構是以</a:t>
            </a:r>
            <a:r>
              <a:rPr lang="zh-TW" altLang="en-US" sz="3600" dirty="0" smtClean="0">
                <a:solidFill>
                  <a:srgbClr val="FFFF00"/>
                </a:solidFill>
              </a:rPr>
              <a:t>主歌</a:t>
            </a:r>
            <a:r>
              <a:rPr lang="en-US" altLang="zh-TW" sz="3600" dirty="0" smtClean="0">
                <a:solidFill>
                  <a:srgbClr val="FFFF00"/>
                </a:solidFill>
              </a:rPr>
              <a:t>(Verse)-A</a:t>
            </a:r>
            <a:r>
              <a:rPr lang="zh-TW" altLang="en-US" sz="3600" dirty="0" smtClean="0"/>
              <a:t>，</a:t>
            </a:r>
            <a:r>
              <a:rPr lang="zh-TW" altLang="en-US" sz="3600" dirty="0" smtClean="0">
                <a:solidFill>
                  <a:srgbClr val="FFFF00"/>
                </a:solidFill>
              </a:rPr>
              <a:t>副歌</a:t>
            </a:r>
            <a:r>
              <a:rPr lang="en-US" altLang="zh-TW" sz="3600" dirty="0" smtClean="0">
                <a:solidFill>
                  <a:srgbClr val="FFFF00"/>
                </a:solidFill>
              </a:rPr>
              <a:t>(Chorus)-B</a:t>
            </a:r>
            <a:r>
              <a:rPr lang="zh-TW" altLang="en-US" sz="3600" dirty="0" smtClean="0"/>
              <a:t>，</a:t>
            </a:r>
            <a:r>
              <a:rPr lang="zh-TW" altLang="en-US" sz="3600" dirty="0" smtClean="0">
                <a:solidFill>
                  <a:srgbClr val="FFFF00"/>
                </a:solidFill>
              </a:rPr>
              <a:t>過渡句</a:t>
            </a:r>
            <a:r>
              <a:rPr lang="en-US" altLang="zh-TW" sz="3600" dirty="0" smtClean="0">
                <a:solidFill>
                  <a:srgbClr val="FFFF00"/>
                </a:solidFill>
              </a:rPr>
              <a:t>-C</a:t>
            </a:r>
            <a:r>
              <a:rPr lang="zh-TW" altLang="en-US" sz="3600" dirty="0" smtClean="0"/>
              <a:t>，</a:t>
            </a:r>
            <a:r>
              <a:rPr lang="zh-TW" altLang="en-US" sz="3600" dirty="0" smtClean="0">
                <a:solidFill>
                  <a:srgbClr val="FFFF00"/>
                </a:solidFill>
              </a:rPr>
              <a:t>流行句</a:t>
            </a:r>
            <a:r>
              <a:rPr lang="en-US" altLang="zh-TW" sz="3600" dirty="0" smtClean="0">
                <a:solidFill>
                  <a:srgbClr val="FFFF00"/>
                </a:solidFill>
              </a:rPr>
              <a:t>-D</a:t>
            </a:r>
            <a:r>
              <a:rPr lang="zh-TW" altLang="en-US" sz="3600" dirty="0" smtClean="0"/>
              <a:t>，</a:t>
            </a:r>
            <a:r>
              <a:rPr lang="zh-TW" altLang="en-US" sz="3600" dirty="0" smtClean="0">
                <a:solidFill>
                  <a:srgbClr val="FFFF00"/>
                </a:solidFill>
              </a:rPr>
              <a:t>橋段</a:t>
            </a:r>
            <a:r>
              <a:rPr lang="en-US" altLang="zh-TW" sz="3600" dirty="0" smtClean="0">
                <a:solidFill>
                  <a:srgbClr val="FFFF00"/>
                </a:solidFill>
              </a:rPr>
              <a:t>(</a:t>
            </a:r>
            <a:r>
              <a:rPr lang="zh-TW" altLang="en-US" sz="3600" dirty="0" smtClean="0">
                <a:solidFill>
                  <a:srgbClr val="FFFF00"/>
                </a:solidFill>
              </a:rPr>
              <a:t>序唱，過門，間奏</a:t>
            </a:r>
            <a:r>
              <a:rPr lang="en-US" altLang="zh-TW" sz="3600" dirty="0" smtClean="0">
                <a:solidFill>
                  <a:srgbClr val="FFFF00"/>
                </a:solidFill>
              </a:rPr>
              <a:t>)-E </a:t>
            </a:r>
            <a:r>
              <a:rPr lang="zh-TW" altLang="en-US" sz="3600" dirty="0" smtClean="0"/>
              <a:t>等組成</a:t>
            </a:r>
            <a:endParaRPr lang="en-US" altLang="zh-TW" sz="3600" dirty="0" smtClean="0"/>
          </a:p>
          <a:p>
            <a:r>
              <a:rPr lang="zh-TW" altLang="en-US" sz="3600" dirty="0" smtClean="0"/>
              <a:t>一般來說，單二部曲式最為多見。</a:t>
            </a:r>
          </a:p>
          <a:p>
            <a:r>
              <a:rPr lang="zh-TW" altLang="en-US" sz="3600" dirty="0" smtClean="0"/>
              <a:t>音樂的架構是有一特定型式的，此架構型式在樂理上稱之為 </a:t>
            </a:r>
            <a:r>
              <a:rPr lang="en-US" altLang="zh-TW" sz="3600" dirty="0" smtClean="0"/>
              <a:t>Form</a:t>
            </a:r>
            <a:r>
              <a:rPr lang="zh-TW" altLang="en-US" sz="3600" dirty="0" smtClean="0"/>
              <a:t>。一般的歌曲大多作 </a:t>
            </a:r>
            <a:r>
              <a:rPr lang="en-US" altLang="zh-TW" sz="3600" dirty="0" err="1" smtClean="0">
                <a:solidFill>
                  <a:srgbClr val="FFFF00"/>
                </a:solidFill>
              </a:rPr>
              <a:t>AA‘BA</a:t>
            </a:r>
            <a:r>
              <a:rPr lang="en-US" altLang="zh-TW" sz="3600" dirty="0" smtClean="0">
                <a:solidFill>
                  <a:srgbClr val="FFFF00"/>
                </a:solidFill>
              </a:rPr>
              <a:t>’</a:t>
            </a:r>
            <a:r>
              <a:rPr lang="en-US" altLang="zh-TW" sz="3600" dirty="0" smtClean="0"/>
              <a:t> Form</a:t>
            </a:r>
            <a:r>
              <a:rPr lang="zh-TW" altLang="en-US" sz="3600" dirty="0" smtClean="0"/>
              <a:t>。</a:t>
            </a:r>
            <a:endParaRPr lang="en-US" altLang="zh-TW" sz="3600" dirty="0" smtClean="0"/>
          </a:p>
          <a:p>
            <a:r>
              <a:rPr lang="en-US" altLang="zh-TW" sz="3600" dirty="0" smtClean="0"/>
              <a:t>A </a:t>
            </a:r>
            <a:r>
              <a:rPr lang="zh-TW" altLang="en-US" sz="3600" dirty="0" smtClean="0"/>
              <a:t>代表主歌，而 </a:t>
            </a:r>
            <a:r>
              <a:rPr lang="en-US" altLang="zh-TW" sz="3600" dirty="0" smtClean="0"/>
              <a:t>B </a:t>
            </a:r>
            <a:r>
              <a:rPr lang="zh-TW" altLang="en-US" sz="3600" dirty="0" smtClean="0"/>
              <a:t>段是副歌</a:t>
            </a:r>
            <a:r>
              <a:rPr lang="zh-TW" altLang="en-US" sz="3600" dirty="0" smtClean="0">
                <a:latin typeface="+mj-ea"/>
              </a:rPr>
              <a:t>。</a:t>
            </a:r>
            <a:endParaRPr lang="en-US" altLang="zh-TW" sz="3600" dirty="0" smtClean="0">
              <a:latin typeface="+mj-ea"/>
            </a:endParaRPr>
          </a:p>
          <a:p>
            <a:endParaRPr lang="zh-TW" altLang="en-US" sz="3600" dirty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520" y="5934670"/>
            <a:ext cx="10759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http://blog.xuite.net/tfchuang0721/twblog/135604396-%E6%B5%81%E8%A1%8C%E6%AD%8C%E6%9B%B2%E6%9B%B2%E5%BC%8F%E6%9E%B6%E6%A7%8B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822960" y="484632"/>
            <a:ext cx="10305288" cy="1609344"/>
          </a:xfrm>
        </p:spPr>
        <p:txBody>
          <a:bodyPr/>
          <a:lstStyle/>
          <a:p>
            <a:r>
              <a:rPr lang="zh-TW" altLang="en-US" b="1" dirty="0" smtClean="0"/>
              <a:t>流行音樂的音樂形式</a:t>
            </a:r>
            <a:endParaRPr lang="zh-TW" altLang="en-US" b="1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40080" y="2136648"/>
            <a:ext cx="10942320" cy="4050792"/>
          </a:xfrm>
        </p:spPr>
        <p:txBody>
          <a:bodyPr>
            <a:noAutofit/>
          </a:bodyPr>
          <a:lstStyle/>
          <a:p>
            <a:r>
              <a:rPr lang="zh-TW" altLang="en-US" sz="3600" b="1" dirty="0" smtClean="0">
                <a:latin typeface="+mn-ea"/>
              </a:rPr>
              <a:t>副歌</a:t>
            </a:r>
            <a:r>
              <a:rPr lang="zh-TW" altLang="en-US" sz="3600" dirty="0" smtClean="0">
                <a:latin typeface="+mn-ea"/>
              </a:rPr>
              <a:t>與</a:t>
            </a:r>
            <a:r>
              <a:rPr lang="zh-TW" altLang="en-US" sz="3600" b="1" dirty="0" smtClean="0">
                <a:latin typeface="+mn-ea"/>
              </a:rPr>
              <a:t>正歌</a:t>
            </a:r>
            <a:r>
              <a:rPr lang="zh-TW" altLang="en-US" sz="3600" dirty="0" smtClean="0">
                <a:latin typeface="+mn-ea"/>
              </a:rPr>
              <a:t>一起組成</a:t>
            </a:r>
            <a:r>
              <a:rPr lang="zh-TW" altLang="en-US" sz="3600" b="1" dirty="0" smtClean="0">
                <a:solidFill>
                  <a:srgbClr val="C00000"/>
                </a:solidFill>
                <a:latin typeface="+mn-ea"/>
              </a:rPr>
              <a:t>正副歌形式</a:t>
            </a:r>
            <a:r>
              <a:rPr lang="zh-TW" altLang="en-US" sz="3600" dirty="0" smtClean="0">
                <a:latin typeface="+mn-ea"/>
              </a:rPr>
              <a:t>，作為流行音樂中最重要最常用的音樂形式之一。通常體現為</a:t>
            </a:r>
            <a:r>
              <a:rPr lang="zh-TW" altLang="en-US" sz="3600" dirty="0" smtClean="0">
                <a:solidFill>
                  <a:srgbClr val="C00000"/>
                </a:solidFill>
                <a:latin typeface="+mn-ea"/>
              </a:rPr>
              <a:t>二部曲式</a:t>
            </a:r>
            <a:r>
              <a:rPr lang="zh-TW" altLang="en-US" sz="3600" dirty="0" smtClean="0">
                <a:latin typeface="+mn-ea"/>
              </a:rPr>
              <a:t>。</a:t>
            </a:r>
            <a:endParaRPr lang="en-US" altLang="zh-TW" sz="3600" dirty="0" smtClean="0">
              <a:latin typeface="+mn-ea"/>
            </a:endParaRPr>
          </a:p>
          <a:p>
            <a:r>
              <a:rPr lang="zh-TW" altLang="en-US" sz="3600" dirty="0" smtClean="0">
                <a:latin typeface="+mn-ea"/>
              </a:rPr>
              <a:t>一般作曲者也會先寫出副歌部分，再進行正歌的創作。</a:t>
            </a:r>
            <a:endParaRPr lang="en-US" altLang="zh-TW" sz="3600" dirty="0" smtClean="0">
              <a:latin typeface="+mn-ea"/>
            </a:endParaRPr>
          </a:p>
          <a:p>
            <a:r>
              <a:rPr lang="zh-TW" altLang="en-US" sz="3600" dirty="0" smtClean="0">
                <a:latin typeface="+mn-ea"/>
              </a:rPr>
              <a:t>為了讓整體的關係變得更緊密，許多流行曲也會編寫</a:t>
            </a:r>
            <a:r>
              <a:rPr lang="zh-TW" altLang="en-US" sz="3600" b="1" dirty="0" smtClean="0">
                <a:latin typeface="+mn-ea"/>
              </a:rPr>
              <a:t>導歌</a:t>
            </a:r>
            <a:r>
              <a:rPr lang="zh-TW" altLang="en-US" sz="3600" dirty="0" smtClean="0">
                <a:latin typeface="+mn-ea"/>
              </a:rPr>
              <a:t>（</a:t>
            </a:r>
            <a:r>
              <a:rPr lang="en-US" altLang="zh-TW" sz="3600" dirty="0" smtClean="0">
                <a:latin typeface="+mn-ea"/>
              </a:rPr>
              <a:t>Pre-Chorus</a:t>
            </a:r>
            <a:r>
              <a:rPr lang="zh-TW" altLang="en-US" sz="3600" dirty="0" smtClean="0">
                <a:latin typeface="+mn-ea"/>
              </a:rPr>
              <a:t>）作為兩者之間的連繫，即由正歌至導歌後才到副歌，為副歌預先作好舖排，從而豐富副歌歌詞所表達的內在含意。</a:t>
            </a:r>
          </a:p>
          <a:p>
            <a:endParaRPr lang="zh-TW" altLang="en-US" sz="36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4840" y="484632"/>
            <a:ext cx="10503408" cy="1609344"/>
          </a:xfrm>
        </p:spPr>
        <p:txBody>
          <a:bodyPr/>
          <a:lstStyle/>
          <a:p>
            <a:r>
              <a:rPr lang="zh-TW" altLang="en-US" b="1" dirty="0" smtClean="0"/>
              <a:t>主歌 </a:t>
            </a:r>
            <a:r>
              <a:rPr lang="en-US" altLang="zh-TW" b="1" dirty="0" smtClean="0"/>
              <a:t>verse </a:t>
            </a:r>
            <a:r>
              <a:rPr lang="zh-TW" altLang="en-US" b="1" dirty="0" smtClean="0"/>
              <a:t>與 副歌 </a:t>
            </a:r>
            <a:r>
              <a:rPr lang="en-US" altLang="zh-TW" b="1" dirty="0" err="1" smtClean="0"/>
              <a:t>chrous</a:t>
            </a:r>
            <a:endParaRPr lang="zh-TW" altLang="en-US" b="1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72440" y="2121408"/>
            <a:ext cx="11018520" cy="4050792"/>
          </a:xfrm>
        </p:spPr>
        <p:txBody>
          <a:bodyPr>
            <a:noAutofit/>
          </a:bodyPr>
          <a:lstStyle/>
          <a:p>
            <a:r>
              <a:rPr lang="zh-TW" altLang="en-US" sz="3600" b="1" dirty="0" smtClean="0"/>
              <a:t>副歌</a:t>
            </a:r>
            <a:r>
              <a:rPr lang="zh-TW" altLang="en-US" sz="3600" dirty="0" smtClean="0"/>
              <a:t>（</a:t>
            </a:r>
            <a:r>
              <a:rPr lang="en-US" altLang="zh-TW" sz="3600" dirty="0" smtClean="0"/>
              <a:t>Chorus</a:t>
            </a:r>
            <a:r>
              <a:rPr lang="zh-TW" altLang="en-US" sz="3600" dirty="0" smtClean="0"/>
              <a:t>）是歌曲中一句或一段重複的歌詞。通常出現在幾段</a:t>
            </a:r>
            <a:r>
              <a:rPr lang="zh-TW" altLang="en-US" sz="3600" b="1" dirty="0" smtClean="0"/>
              <a:t>主歌</a:t>
            </a:r>
            <a:r>
              <a:rPr lang="zh-TW" altLang="en-US" sz="3600" dirty="0" smtClean="0"/>
              <a:t>（</a:t>
            </a:r>
            <a:r>
              <a:rPr lang="en-US" altLang="zh-TW" sz="3600" dirty="0" smtClean="0"/>
              <a:t>Verse</a:t>
            </a:r>
            <a:r>
              <a:rPr lang="zh-TW" altLang="en-US" sz="3600" dirty="0" smtClean="0"/>
              <a:t>）之間，即由第一節正歌唱到副歌後，連接第二節正歌再返回副歌，如此類推。</a:t>
            </a:r>
            <a:endParaRPr lang="en-US" altLang="zh-TW" sz="3600" dirty="0" smtClean="0"/>
          </a:p>
          <a:p>
            <a:r>
              <a:rPr lang="zh-TW" altLang="en-US" sz="3600" dirty="0" smtClean="0"/>
              <a:t>有些副歌在重複時，每段的歌詞完全相同，但是也有一些歌曲在副歌的重複部分中，會對歌詞做出一定的改動。許多歌曲都是以副歌，或是重覆副歌的最後一句歌詞來作結的。</a:t>
            </a:r>
          </a:p>
          <a:p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流行</a:t>
            </a:r>
            <a:r>
              <a:rPr lang="zh-TW" altLang="zh-TW" b="1" dirty="0" smtClean="0"/>
              <a:t>音樂盒</a:t>
            </a:r>
            <a:r>
              <a:rPr lang="zh-TW" altLang="en-US" b="1" dirty="0" smtClean="0"/>
              <a:t>創作</a:t>
            </a:r>
            <a:r>
              <a:rPr lang="en-US" altLang="zh-TW" b="1" dirty="0" smtClean="0"/>
              <a:t>~</a:t>
            </a:r>
            <a:r>
              <a:rPr lang="zh-TW" altLang="en-US" b="1" dirty="0" smtClean="0"/>
              <a:t>自選曲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3600" dirty="0" smtClean="0"/>
              <a:t>開啟</a:t>
            </a:r>
            <a:r>
              <a:rPr lang="en-US" altLang="zh-TW" sz="3600" dirty="0" smtClean="0"/>
              <a:t>MIT </a:t>
            </a:r>
            <a:r>
              <a:rPr lang="zh-TW" altLang="zh-TW" sz="3600" dirty="0" smtClean="0"/>
              <a:t>線上程式編輯器</a:t>
            </a:r>
            <a:r>
              <a:rPr lang="en-US" altLang="zh-TW" sz="3600" dirty="0" smtClean="0"/>
              <a:t> : </a:t>
            </a:r>
            <a:r>
              <a:rPr lang="en-US" altLang="zh-TW" sz="3600" u="sng" dirty="0" err="1" smtClean="0">
                <a:hlinkClick r:id="rId2"/>
              </a:rPr>
              <a:t>https://scratch.mit.edu/projects/editor/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從範例樂譜找一首喜愛的流行音樂。</a:t>
            </a:r>
          </a:p>
          <a:p>
            <a:pPr lvl="0"/>
            <a:r>
              <a:rPr lang="zh-TW" altLang="zh-TW" sz="3600" dirty="0" smtClean="0"/>
              <a:t>曲名：</a:t>
            </a:r>
            <a:r>
              <a:rPr lang="en-US" altLang="zh-TW" sz="3600" dirty="0" smtClean="0"/>
              <a:t>_______________________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任務：看樂譜製作自動演奏的流行音樂盒</a:t>
            </a:r>
            <a:endParaRPr lang="en-US" altLang="zh-TW" sz="3600" dirty="0" smtClean="0"/>
          </a:p>
          <a:p>
            <a:pPr lvl="0"/>
            <a:r>
              <a:rPr lang="zh-TW" altLang="en-US" sz="3600" dirty="0" smtClean="0"/>
              <a:t>完成學習單</a:t>
            </a:r>
            <a:endParaRPr lang="zh-TW" altLang="zh-TW" sz="3600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3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4360" y="484632"/>
            <a:ext cx="10533888" cy="1609344"/>
          </a:xfrm>
        </p:spPr>
        <p:txBody>
          <a:bodyPr/>
          <a:lstStyle/>
          <a:p>
            <a:r>
              <a:rPr lang="zh-TW" altLang="en-US" b="1" dirty="0" smtClean="0"/>
              <a:t>分析與描述樂曲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4360" y="1844040"/>
            <a:ext cx="11384280" cy="4328160"/>
          </a:xfrm>
        </p:spPr>
        <p:txBody>
          <a:bodyPr>
            <a:noAutofit/>
          </a:bodyPr>
          <a:lstStyle/>
          <a:p>
            <a:pPr lvl="0"/>
            <a:r>
              <a:rPr lang="zh-TW" altLang="zh-TW" sz="3600" dirty="0" smtClean="0"/>
              <a:t>分析樂句：全曲共</a:t>
            </a:r>
            <a:r>
              <a:rPr lang="en-US" altLang="zh-TW" sz="3600" dirty="0" smtClean="0"/>
              <a:t>______</a:t>
            </a:r>
            <a:r>
              <a:rPr lang="zh-TW" altLang="zh-TW" sz="3600" dirty="0" smtClean="0"/>
              <a:t>句</a:t>
            </a:r>
            <a:r>
              <a:rPr lang="en-US" altLang="zh-TW" sz="3600" dirty="0" smtClean="0"/>
              <a:t> (5%)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樂句編號各自為：</a:t>
            </a:r>
            <a:r>
              <a:rPr lang="en-US" altLang="zh-TW" sz="3600" dirty="0" smtClean="0"/>
              <a:t>______</a:t>
            </a:r>
            <a:r>
              <a:rPr lang="zh-TW" altLang="zh-TW" sz="3600" dirty="0" smtClean="0"/>
              <a:t>。</a:t>
            </a:r>
            <a:r>
              <a:rPr lang="en-US" altLang="zh-TW" sz="3600" dirty="0" smtClean="0"/>
              <a:t>(5%)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分析樂譜段落</a:t>
            </a:r>
            <a:r>
              <a:rPr lang="en-US" altLang="zh-TW" sz="3600" dirty="0" smtClean="0"/>
              <a:t> (20%)</a:t>
            </a:r>
            <a:endParaRPr lang="zh-TW" altLang="zh-TW" sz="3600" dirty="0" smtClean="0"/>
          </a:p>
          <a:p>
            <a:pPr lvl="1"/>
            <a:r>
              <a:rPr lang="zh-TW" altLang="zh-TW" sz="3600" dirty="0" smtClean="0"/>
              <a:t>主歌</a:t>
            </a:r>
            <a:r>
              <a:rPr lang="en-US" altLang="zh-TW" sz="3600" dirty="0" smtClean="0"/>
              <a:t>Verse </a:t>
            </a:r>
            <a:r>
              <a:rPr lang="zh-TW" altLang="zh-TW" sz="3600" dirty="0" smtClean="0"/>
              <a:t>：包含</a:t>
            </a:r>
            <a:r>
              <a:rPr lang="en-US" altLang="zh-TW" sz="3600" dirty="0" smtClean="0"/>
              <a:t>___</a:t>
            </a:r>
            <a:r>
              <a:rPr lang="zh-TW" altLang="zh-TW" sz="3600" dirty="0" smtClean="0"/>
              <a:t>個樂句，樂句代號依序：</a:t>
            </a:r>
            <a:r>
              <a:rPr lang="en-US" altLang="zh-TW" sz="3600" dirty="0" smtClean="0"/>
              <a:t>___</a:t>
            </a:r>
            <a:endParaRPr lang="zh-TW" altLang="zh-TW" sz="3600" dirty="0" smtClean="0"/>
          </a:p>
          <a:p>
            <a:pPr lvl="1"/>
            <a:r>
              <a:rPr lang="zh-TW" altLang="zh-TW" sz="3600" dirty="0" smtClean="0"/>
              <a:t>副歌</a:t>
            </a:r>
            <a:r>
              <a:rPr lang="en-US" altLang="zh-TW" sz="3600" dirty="0" smtClean="0"/>
              <a:t>Chorus</a:t>
            </a:r>
            <a:r>
              <a:rPr lang="zh-TW" altLang="zh-TW" sz="3600" dirty="0" smtClean="0"/>
              <a:t>：包含</a:t>
            </a:r>
            <a:r>
              <a:rPr lang="en-US" altLang="zh-TW" sz="3600" dirty="0" smtClean="0"/>
              <a:t>___</a:t>
            </a:r>
            <a:r>
              <a:rPr lang="zh-TW" altLang="zh-TW" sz="3600" dirty="0" smtClean="0"/>
              <a:t>個樂句，樂句代號依序：</a:t>
            </a:r>
            <a:r>
              <a:rPr lang="en-US" altLang="zh-TW" sz="3600" dirty="0" smtClean="0"/>
              <a:t>___</a:t>
            </a:r>
            <a:endParaRPr lang="zh-TW" altLang="zh-TW" sz="3600" dirty="0" smtClean="0"/>
          </a:p>
          <a:p>
            <a:pPr lvl="1"/>
            <a:r>
              <a:rPr lang="zh-TW" altLang="zh-TW" sz="3600" dirty="0" smtClean="0"/>
              <a:t>以樂句代號寫下樂曲演奏流程</a:t>
            </a:r>
          </a:p>
          <a:p>
            <a:r>
              <a:rPr lang="en-US" altLang="zh-TW" sz="3600" dirty="0" smtClean="0"/>
              <a:t> </a:t>
            </a:r>
            <a:r>
              <a:rPr lang="zh-TW" altLang="zh-TW" sz="3600" dirty="0" smtClean="0"/>
              <a:t>試著簡化樂曲演奏流程的描述</a:t>
            </a:r>
          </a:p>
          <a:p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84632"/>
            <a:ext cx="4892040" cy="1609344"/>
          </a:xfrm>
        </p:spPr>
        <p:txBody>
          <a:bodyPr/>
          <a:lstStyle/>
          <a:p>
            <a:pPr lvl="0"/>
            <a:r>
              <a:rPr lang="zh-TW" altLang="zh-TW" b="1" dirty="0"/>
              <a:t>分析</a:t>
            </a:r>
            <a:r>
              <a:rPr lang="zh-TW" altLang="zh-TW" b="1" dirty="0" smtClean="0"/>
              <a:t>樂譜</a:t>
            </a:r>
            <a:r>
              <a:rPr lang="zh-TW" altLang="en-US" b="1" dirty="0" smtClean="0"/>
              <a:t>練習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6760" y="2121408"/>
            <a:ext cx="4876800" cy="4050792"/>
          </a:xfrm>
        </p:spPr>
        <p:txBody>
          <a:bodyPr>
            <a:noAutofit/>
          </a:bodyPr>
          <a:lstStyle/>
          <a:p>
            <a:r>
              <a:rPr lang="zh-TW" altLang="en-US" sz="3600" dirty="0" smtClean="0"/>
              <a:t>找出</a:t>
            </a:r>
            <a:r>
              <a:rPr lang="zh-TW" altLang="zh-TW" sz="3600" dirty="0" smtClean="0"/>
              <a:t>主</a:t>
            </a:r>
            <a:r>
              <a:rPr lang="zh-TW" altLang="zh-TW" sz="3600" dirty="0"/>
              <a:t>歌</a:t>
            </a:r>
            <a:r>
              <a:rPr lang="en-US" altLang="zh-TW" sz="3600" dirty="0"/>
              <a:t>Verse </a:t>
            </a:r>
            <a:endParaRPr lang="zh-TW" altLang="zh-TW" sz="3600" dirty="0"/>
          </a:p>
          <a:p>
            <a:r>
              <a:rPr lang="zh-TW" altLang="en-US" sz="3600" dirty="0" smtClean="0"/>
              <a:t>找出</a:t>
            </a:r>
            <a:r>
              <a:rPr lang="zh-TW" altLang="zh-TW" sz="3600" dirty="0" smtClean="0"/>
              <a:t>副</a:t>
            </a:r>
            <a:r>
              <a:rPr lang="zh-TW" altLang="zh-TW" sz="3600" dirty="0"/>
              <a:t>歌</a:t>
            </a:r>
            <a:r>
              <a:rPr lang="en-US" altLang="zh-TW" sz="3600" dirty="0"/>
              <a:t>Chorus </a:t>
            </a:r>
            <a:endParaRPr lang="en-US" altLang="zh-TW" sz="3600" dirty="0" smtClean="0"/>
          </a:p>
          <a:p>
            <a:r>
              <a:rPr lang="zh-TW" altLang="en-US" sz="3600" dirty="0" smtClean="0"/>
              <a:t>記錄樂句</a:t>
            </a:r>
            <a:endParaRPr lang="en-US" altLang="zh-TW" sz="3600" dirty="0" smtClean="0"/>
          </a:p>
          <a:p>
            <a:r>
              <a:rPr lang="zh-TW" altLang="en-US" sz="3600" dirty="0" smtClean="0"/>
              <a:t>創作樂句積木</a:t>
            </a:r>
            <a:endParaRPr lang="en-US" altLang="zh-TW" sz="3600" dirty="0" smtClean="0"/>
          </a:p>
          <a:p>
            <a:pPr marL="182880" lvl="1">
              <a:spcBef>
                <a:spcPts val="1200"/>
              </a:spcBef>
              <a:spcAft>
                <a:spcPts val="0"/>
              </a:spcAft>
            </a:pPr>
            <a:r>
              <a:rPr lang="zh-TW" altLang="en-US" sz="3600" dirty="0"/>
              <a:t>創作主歌、副</a:t>
            </a:r>
            <a:r>
              <a:rPr lang="zh-TW" altLang="en-US" sz="3600" dirty="0" smtClean="0"/>
              <a:t>歌積木</a:t>
            </a:r>
            <a:endParaRPr lang="en-US" altLang="zh-TW" sz="3600" dirty="0"/>
          </a:p>
          <a:p>
            <a:r>
              <a:rPr lang="zh-TW" altLang="en-US" sz="3600" dirty="0" smtClean="0"/>
              <a:t>分析</a:t>
            </a:r>
            <a:r>
              <a:rPr lang="zh-TW" altLang="zh-TW" sz="3600" dirty="0" smtClean="0"/>
              <a:t>歌曲</a:t>
            </a:r>
            <a:r>
              <a:rPr lang="zh-TW" altLang="zh-TW" sz="3600" dirty="0"/>
              <a:t>演奏</a:t>
            </a:r>
            <a:r>
              <a:rPr lang="zh-TW" altLang="zh-TW" sz="3600" dirty="0" smtClean="0"/>
              <a:t>流程</a:t>
            </a:r>
            <a:endParaRPr lang="en-US" altLang="zh-TW" sz="3600" dirty="0" smtClean="0"/>
          </a:p>
          <a:p>
            <a:r>
              <a:rPr lang="zh-TW" altLang="en-US" sz="3600" dirty="0" smtClean="0"/>
              <a:t>以程式描述流程</a:t>
            </a:r>
            <a:endParaRPr lang="en-US" altLang="zh-TW" sz="3600" dirty="0" smtClean="0"/>
          </a:p>
          <a:p>
            <a:endParaRPr lang="zh-TW" altLang="en-US" sz="2800" dirty="0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495903" y="347472"/>
            <a:ext cx="6385732" cy="6148180"/>
            <a:chOff x="5892143" y="484632"/>
            <a:chExt cx="6385732" cy="6148180"/>
          </a:xfrm>
        </p:grpSpPr>
        <p:pic>
          <p:nvPicPr>
            <p:cNvPr id="4" name="圖片 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143" y="484632"/>
              <a:ext cx="4411917" cy="614818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0403062" y="2146256"/>
              <a:ext cx="16904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zh-TW" sz="2400" b="1" dirty="0">
                  <a:solidFill>
                    <a:srgbClr val="C00000"/>
                  </a:solidFill>
                  <a:latin typeface="+mj-ea"/>
                  <a:ea typeface="+mj-ea"/>
                </a:rPr>
                <a:t>主歌</a:t>
              </a:r>
              <a:r>
                <a:rPr lang="en-US" altLang="zh-TW" sz="2400" b="1" dirty="0">
                  <a:solidFill>
                    <a:srgbClr val="C00000"/>
                  </a:solidFill>
                  <a:latin typeface="+mj-ea"/>
                  <a:ea typeface="+mj-ea"/>
                </a:rPr>
                <a:t>Verse </a:t>
              </a:r>
              <a:endParaRPr lang="zh-TW" altLang="zh-TW" sz="24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手繪多邊形 15"/>
            <p:cNvSpPr/>
            <p:nvPr/>
          </p:nvSpPr>
          <p:spPr>
            <a:xfrm>
              <a:off x="5936776" y="3698543"/>
              <a:ext cx="4353636" cy="1897039"/>
            </a:xfrm>
            <a:custGeom>
              <a:avLst/>
              <a:gdLst>
                <a:gd name="connsiteX0" fmla="*/ 2142699 w 4353636"/>
                <a:gd name="connsiteY0" fmla="*/ 68239 h 1897039"/>
                <a:gd name="connsiteX1" fmla="*/ 2142699 w 4353636"/>
                <a:gd name="connsiteY1" fmla="*/ 436729 h 1897039"/>
                <a:gd name="connsiteX2" fmla="*/ 0 w 4353636"/>
                <a:gd name="connsiteY2" fmla="*/ 436729 h 1897039"/>
                <a:gd name="connsiteX3" fmla="*/ 0 w 4353636"/>
                <a:gd name="connsiteY3" fmla="*/ 1897039 h 1897039"/>
                <a:gd name="connsiteX4" fmla="*/ 1501254 w 4353636"/>
                <a:gd name="connsiteY4" fmla="*/ 1897039 h 1897039"/>
                <a:gd name="connsiteX5" fmla="*/ 1501254 w 4353636"/>
                <a:gd name="connsiteY5" fmla="*/ 1460311 h 1897039"/>
                <a:gd name="connsiteX6" fmla="*/ 4353636 w 4353636"/>
                <a:gd name="connsiteY6" fmla="*/ 1460311 h 1897039"/>
                <a:gd name="connsiteX7" fmla="*/ 4353636 w 4353636"/>
                <a:gd name="connsiteY7" fmla="*/ 0 h 1897039"/>
                <a:gd name="connsiteX8" fmla="*/ 2142699 w 4353636"/>
                <a:gd name="connsiteY8" fmla="*/ 0 h 1897039"/>
                <a:gd name="connsiteX9" fmla="*/ 2142699 w 4353636"/>
                <a:gd name="connsiteY9" fmla="*/ 382138 h 1897039"/>
                <a:gd name="connsiteX10" fmla="*/ 2183642 w 4353636"/>
                <a:gd name="connsiteY10" fmla="*/ 382138 h 189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3636" h="1897039">
                  <a:moveTo>
                    <a:pt x="2142699" y="68239"/>
                  </a:moveTo>
                  <a:lnTo>
                    <a:pt x="2142699" y="436729"/>
                  </a:lnTo>
                  <a:lnTo>
                    <a:pt x="0" y="436729"/>
                  </a:lnTo>
                  <a:lnTo>
                    <a:pt x="0" y="1897039"/>
                  </a:lnTo>
                  <a:lnTo>
                    <a:pt x="1501254" y="1897039"/>
                  </a:lnTo>
                  <a:lnTo>
                    <a:pt x="1501254" y="1460311"/>
                  </a:lnTo>
                  <a:lnTo>
                    <a:pt x="4353636" y="1460311"/>
                  </a:lnTo>
                  <a:lnTo>
                    <a:pt x="4353636" y="0"/>
                  </a:lnTo>
                  <a:lnTo>
                    <a:pt x="2142699" y="0"/>
                  </a:lnTo>
                  <a:lnTo>
                    <a:pt x="2142699" y="382138"/>
                  </a:lnTo>
                  <a:lnTo>
                    <a:pt x="2183642" y="382138"/>
                  </a:ln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348693" y="3928395"/>
              <a:ext cx="19291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rgbClr val="C00000"/>
                  </a:solidFill>
                  <a:latin typeface="+mj-ea"/>
                  <a:ea typeface="+mj-ea"/>
                </a:rPr>
                <a:t>副</a:t>
              </a:r>
              <a:r>
                <a:rPr lang="zh-TW" altLang="zh-TW" sz="2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歌</a:t>
              </a:r>
              <a:r>
                <a:rPr lang="en-US" altLang="zh-TW" sz="2400" b="1" dirty="0" err="1" smtClean="0">
                  <a:solidFill>
                    <a:srgbClr val="C00000"/>
                  </a:solidFill>
                  <a:latin typeface="+mj-ea"/>
                  <a:ea typeface="+mj-ea"/>
                </a:rPr>
                <a:t>Chrous</a:t>
              </a:r>
              <a:r>
                <a:rPr lang="en-US" altLang="zh-TW" sz="2400" b="1" dirty="0" smtClean="0">
                  <a:solidFill>
                    <a:srgbClr val="C00000"/>
                  </a:solidFill>
                  <a:latin typeface="+mj-ea"/>
                  <a:ea typeface="+mj-ea"/>
                </a:rPr>
                <a:t> </a:t>
              </a:r>
              <a:endParaRPr lang="zh-TW" altLang="zh-TW" sz="2400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18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Show time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70" y="2497836"/>
            <a:ext cx="2247900" cy="2247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4800" dirty="0" smtClean="0"/>
              <a:t>ACTIVITY(Iv): </a:t>
            </a:r>
            <a:r>
              <a:rPr lang="en-US" altLang="zh-TW" sz="4800" dirty="0" err="1" smtClean="0">
                <a:solidFill>
                  <a:srgbClr val="0070C0"/>
                </a:solidFill>
              </a:rPr>
              <a:t>I</a:t>
            </a:r>
            <a:r>
              <a:rPr lang="en-US" altLang="zh-TW" sz="4800" dirty="0" err="1" smtClean="0"/>
              <a:t>mUSIC</a:t>
            </a:r>
            <a:r>
              <a:rPr lang="en-US" altLang="zh-TW" sz="4800" dirty="0" smtClean="0"/>
              <a:t> </a:t>
            </a:r>
            <a:r>
              <a:rPr lang="en-US" altLang="zh-TW" sz="4800" dirty="0" err="1" smtClean="0"/>
              <a:t>bOX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b="1" dirty="0" smtClean="0">
                <a:solidFill>
                  <a:srgbClr val="0070C0"/>
                </a:solidFill>
              </a:rPr>
              <a:t>創作音樂盒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051560" y="5020056"/>
            <a:ext cx="10546080" cy="1517904"/>
          </a:xfrm>
        </p:spPr>
        <p:txBody>
          <a:bodyPr>
            <a:normAutofit fontScale="77500" lnSpcReduction="20000"/>
          </a:bodyPr>
          <a:lstStyle/>
          <a:p>
            <a:r>
              <a:rPr lang="zh-TW" altLang="zh-TW" sz="3200" dirty="0" smtClean="0"/>
              <a:t>工作時間：</a:t>
            </a:r>
            <a:r>
              <a:rPr lang="en-US" altLang="zh-TW" sz="3200" dirty="0" smtClean="0"/>
              <a:t>40</a:t>
            </a:r>
            <a:r>
              <a:rPr lang="zh-TW" altLang="zh-TW" sz="3200" dirty="0" smtClean="0"/>
              <a:t>分鐘</a:t>
            </a:r>
            <a:r>
              <a:rPr lang="en-US" altLang="zh-TW" sz="3200" dirty="0" smtClean="0"/>
              <a:t>   </a:t>
            </a:r>
          </a:p>
          <a:p>
            <a:r>
              <a:rPr lang="zh-TW" altLang="zh-TW" sz="3200" dirty="0" smtClean="0"/>
              <a:t>建議</a:t>
            </a:r>
            <a:r>
              <a:rPr lang="zh-TW" altLang="zh-TW" sz="3200" dirty="0" smtClean="0"/>
              <a:t>人數：</a:t>
            </a:r>
            <a:r>
              <a:rPr lang="en-US" altLang="zh-TW" sz="3200" dirty="0" smtClean="0"/>
              <a:t>1~2</a:t>
            </a:r>
            <a:r>
              <a:rPr lang="zh-TW" altLang="zh-TW" sz="3200" dirty="0" smtClean="0"/>
              <a:t>人一組</a:t>
            </a:r>
          </a:p>
          <a:p>
            <a:r>
              <a:rPr lang="zh-TW" altLang="zh-TW" sz="3200" dirty="0" smtClean="0"/>
              <a:t>先備知識：能識譜</a:t>
            </a:r>
            <a:r>
              <a:rPr lang="en-US" altLang="zh-TW" sz="3200" dirty="0" smtClean="0"/>
              <a:t>(</a:t>
            </a:r>
            <a:r>
              <a:rPr lang="zh-TW" altLang="zh-TW" sz="3200" dirty="0" smtClean="0"/>
              <a:t>五線譜、簡譜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、了解</a:t>
            </a:r>
            <a:r>
              <a:rPr lang="en-US" altLang="zh-TW" sz="3200" dirty="0" smtClean="0"/>
              <a:t>Scratch</a:t>
            </a:r>
            <a:r>
              <a:rPr lang="zh-TW" altLang="zh-TW" sz="3200" dirty="0" smtClean="0"/>
              <a:t>基本工作環境、具備樂句積木模組化與符號表示的能力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79368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zh-TW" b="1" dirty="0" smtClean="0"/>
              <a:t>準備工作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zh-TW" sz="3600" dirty="0" smtClean="0"/>
              <a:t>開啟</a:t>
            </a:r>
            <a:r>
              <a:rPr lang="en-US" altLang="zh-TW" sz="3600" dirty="0" smtClean="0"/>
              <a:t>MIT </a:t>
            </a:r>
            <a:r>
              <a:rPr lang="zh-TW" altLang="zh-TW" sz="3600" dirty="0" smtClean="0"/>
              <a:t>線上程式編輯器</a:t>
            </a:r>
            <a:r>
              <a:rPr lang="en-US" altLang="zh-TW" sz="3600" dirty="0" smtClean="0"/>
              <a:t> : </a:t>
            </a:r>
            <a:r>
              <a:rPr lang="en-US" altLang="zh-TW" sz="3600" u="sng" dirty="0" err="1" smtClean="0">
                <a:hlinkClick r:id="rId2"/>
              </a:rPr>
              <a:t>https://scratch.mit.edu/projects/editor/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仿照</a:t>
            </a:r>
            <a:r>
              <a:rPr lang="en-US" altLang="zh-TW" sz="3600" dirty="0" smtClean="0"/>
              <a:t>ABA, </a:t>
            </a:r>
            <a:r>
              <a:rPr lang="en-US" altLang="zh-TW" sz="3600" dirty="0" err="1" smtClean="0"/>
              <a:t>ABAA</a:t>
            </a:r>
            <a:r>
              <a:rPr lang="en-US" altLang="zh-TW" sz="3600" dirty="0" smtClean="0"/>
              <a:t>, </a:t>
            </a:r>
            <a:r>
              <a:rPr lang="en-US" altLang="zh-TW" sz="3600" dirty="0" err="1" smtClean="0"/>
              <a:t>AABA</a:t>
            </a:r>
            <a:r>
              <a:rPr lang="en-US" altLang="zh-TW" sz="3600" dirty="0" smtClean="0"/>
              <a:t>… </a:t>
            </a:r>
            <a:r>
              <a:rPr lang="zh-TW" altLang="zh-TW" sz="3600" dirty="0" smtClean="0"/>
              <a:t>曲式自由創作。</a:t>
            </a:r>
          </a:p>
          <a:p>
            <a:r>
              <a:rPr lang="en-US" altLang="zh-TW" sz="3600" dirty="0" smtClean="0"/>
              <a:t> </a:t>
            </a:r>
            <a:r>
              <a:rPr lang="zh-TW" altLang="zh-TW" sz="3600" dirty="0" smtClean="0"/>
              <a:t>創作曲名：</a:t>
            </a:r>
            <a:r>
              <a:rPr lang="en-US" altLang="zh-TW" sz="3600" dirty="0" smtClean="0"/>
              <a:t>_______________________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作曲者：</a:t>
            </a:r>
            <a:r>
              <a:rPr lang="en-US" altLang="zh-TW" sz="3600" dirty="0" smtClean="0"/>
              <a:t>_____________________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程式設計者：</a:t>
            </a:r>
            <a:r>
              <a:rPr lang="en-US" altLang="zh-TW" sz="3600" dirty="0" smtClean="0"/>
              <a:t>_____________________</a:t>
            </a:r>
            <a:endParaRPr lang="zh-TW" altLang="zh-TW" sz="3600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創作</a:t>
            </a:r>
            <a:r>
              <a:rPr lang="zh-TW" altLang="zh-TW" b="1" dirty="0" smtClean="0"/>
              <a:t>音樂盒</a:t>
            </a:r>
            <a:r>
              <a:rPr lang="en-US" altLang="zh-TW" b="1" dirty="0" smtClean="0"/>
              <a:t> </a:t>
            </a:r>
            <a:r>
              <a:rPr lang="en-US" altLang="zh-TW" dirty="0" err="1" smtClean="0"/>
              <a:t>iMusic</a:t>
            </a:r>
            <a:r>
              <a:rPr lang="en-US" altLang="zh-TW" dirty="0" smtClean="0"/>
              <a:t> box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>
              <a:latin typeface="+mj-ea"/>
              <a:ea typeface="+mj-ea"/>
            </a:endParaRPr>
          </a:p>
        </p:txBody>
      </p:sp>
      <p:pic>
        <p:nvPicPr>
          <p:cNvPr id="4" name="圖片 3" descr="https://5391a14a58fdb2080201-f902c1901ead95f5c6bdb690ebf4d28e.ssl.cf1.rackcdn.com/2126214D8GH8U8GLYQF20E_Boomwhacker_Composition_Worksheet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84" y="1993112"/>
            <a:ext cx="8671631" cy="442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7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2440" y="484632"/>
            <a:ext cx="10655808" cy="1609344"/>
          </a:xfrm>
        </p:spPr>
        <p:txBody>
          <a:bodyPr/>
          <a:lstStyle/>
          <a:p>
            <a:r>
              <a:rPr lang="en-US" altLang="zh-TW" b="1" dirty="0" smtClean="0"/>
              <a:t>Music BOX – </a:t>
            </a:r>
            <a:r>
              <a:rPr lang="zh-TW" altLang="en-US" b="1" dirty="0" smtClean="0">
                <a:solidFill>
                  <a:srgbClr val="C00000"/>
                </a:solidFill>
                <a:latin typeface="+mn-ea"/>
              </a:rPr>
              <a:t>打孔</a:t>
            </a:r>
            <a:r>
              <a:rPr lang="zh-TW" altLang="en-US" b="1" dirty="0">
                <a:solidFill>
                  <a:srgbClr val="C00000"/>
                </a:solidFill>
                <a:latin typeface="+mn-ea"/>
              </a:rPr>
              <a:t>紙</a:t>
            </a:r>
            <a:r>
              <a:rPr lang="zh-TW" altLang="en-US" b="1" dirty="0" smtClean="0">
                <a:solidFill>
                  <a:srgbClr val="C00000"/>
                </a:solidFill>
                <a:latin typeface="+mn-ea"/>
              </a:rPr>
              <a:t>卷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2" y="2222216"/>
            <a:ext cx="5408058" cy="40513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222216"/>
            <a:ext cx="540173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920" y="484632"/>
            <a:ext cx="10625328" cy="1609344"/>
          </a:xfrm>
        </p:spPr>
        <p:txBody>
          <a:bodyPr/>
          <a:lstStyle/>
          <a:p>
            <a:r>
              <a:rPr lang="zh-TW" altLang="en-US" b="1" dirty="0" smtClean="0"/>
              <a:t>自創音樂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6240" y="2121408"/>
            <a:ext cx="11353800" cy="4050792"/>
          </a:xfrm>
        </p:spPr>
        <p:txBody>
          <a:bodyPr>
            <a:noAutofit/>
          </a:bodyPr>
          <a:lstStyle/>
          <a:p>
            <a:pPr lvl="0"/>
            <a:r>
              <a:rPr lang="zh-TW" altLang="zh-TW" sz="3600" dirty="0" smtClean="0"/>
              <a:t>設定演奏樂器：</a:t>
            </a:r>
            <a:r>
              <a:rPr lang="en-US" altLang="zh-TW" sz="3600" dirty="0" smtClean="0"/>
              <a:t>________</a:t>
            </a:r>
          </a:p>
          <a:p>
            <a:r>
              <a:rPr lang="zh-TW" altLang="zh-TW" sz="3600" dirty="0" smtClean="0"/>
              <a:t>樂器代號：</a:t>
            </a:r>
            <a:r>
              <a:rPr lang="en-US" altLang="zh-TW" sz="3600" dirty="0" smtClean="0"/>
              <a:t>____________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設定演奏速度：</a:t>
            </a:r>
            <a:r>
              <a:rPr lang="en-US" altLang="zh-TW" sz="3600" dirty="0" smtClean="0"/>
              <a:t>_________</a:t>
            </a:r>
            <a:r>
              <a:rPr lang="en-US" altLang="zh-TW" sz="3600" dirty="0" err="1" smtClean="0"/>
              <a:t>bpm</a:t>
            </a:r>
            <a:r>
              <a:rPr lang="zh-TW" altLang="zh-TW" sz="3600" dirty="0" smtClean="0"/>
              <a:t>。每分鐘</a:t>
            </a:r>
            <a:r>
              <a:rPr lang="en-US" altLang="zh-TW" sz="3600" dirty="0" smtClean="0"/>
              <a:t>________</a:t>
            </a:r>
            <a:r>
              <a:rPr lang="zh-TW" altLang="zh-TW" sz="3600" dirty="0" smtClean="0"/>
              <a:t>拍</a:t>
            </a:r>
          </a:p>
          <a:p>
            <a:pPr lvl="0"/>
            <a:r>
              <a:rPr lang="zh-TW" altLang="zh-TW" sz="3600" dirty="0" smtClean="0"/>
              <a:t>分析樂句：全曲共</a:t>
            </a:r>
            <a:r>
              <a:rPr lang="en-US" altLang="zh-TW" sz="3600" dirty="0" smtClean="0"/>
              <a:t>______</a:t>
            </a:r>
            <a:r>
              <a:rPr lang="zh-TW" altLang="zh-TW" sz="3600" dirty="0" smtClean="0"/>
              <a:t>句</a:t>
            </a:r>
          </a:p>
          <a:p>
            <a:pPr lvl="0"/>
            <a:r>
              <a:rPr lang="zh-TW" altLang="zh-TW" sz="3600" dirty="0" smtClean="0"/>
              <a:t>樂句編號各自為：</a:t>
            </a:r>
            <a:r>
              <a:rPr lang="en-US" altLang="zh-TW" sz="3600" dirty="0" smtClean="0"/>
              <a:t>______________</a:t>
            </a:r>
            <a:endParaRPr lang="zh-TW" altLang="zh-TW" sz="3600" dirty="0" smtClean="0"/>
          </a:p>
          <a:p>
            <a:pPr lvl="0"/>
            <a:r>
              <a:rPr lang="zh-TW" altLang="zh-TW" sz="3600" dirty="0" smtClean="0"/>
              <a:t>分析樂譜段落：以</a:t>
            </a:r>
            <a:r>
              <a:rPr lang="zh-TW" altLang="zh-TW" sz="3600" b="1" u="sng" dirty="0" smtClean="0"/>
              <a:t>最精簡</a:t>
            </a:r>
            <a:r>
              <a:rPr lang="zh-TW" altLang="zh-TW" sz="3600" dirty="0" smtClean="0"/>
              <a:t>的方式寫下樂曲演奏流程</a:t>
            </a:r>
          </a:p>
          <a:p>
            <a:endParaRPr lang="zh-TW" altLang="en-US" sz="3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Show time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800" dirty="0" smtClean="0"/>
              <a:t>教學資源</a:t>
            </a:r>
            <a:endParaRPr lang="zh-TW" altLang="en-US" sz="48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Scratch</a:t>
            </a:r>
            <a:r>
              <a:rPr lang="zh-TW" altLang="en-US" b="1" dirty="0"/>
              <a:t>程式設計學習</a:t>
            </a:r>
            <a:r>
              <a:rPr lang="zh-TW" altLang="en-US" b="1" dirty="0" smtClean="0"/>
              <a:t>手冊 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1know.net/knowledge/f4c5f0037125?v=list</a:t>
            </a:r>
            <a:endParaRPr lang="en-US" altLang="zh-TW" dirty="0" smtClean="0"/>
          </a:p>
          <a:p>
            <a:r>
              <a:rPr lang="en-US" altLang="zh-TW" b="1" dirty="0" smtClean="0"/>
              <a:t>Scratch Music </a:t>
            </a:r>
            <a:r>
              <a:rPr lang="en-US" altLang="zh-TW" dirty="0" smtClean="0"/>
              <a:t>https</a:t>
            </a:r>
            <a:r>
              <a:rPr lang="en-US" altLang="zh-TW" dirty="0"/>
              <a:t>://sites.google.com/site/shspswenyu/music</a:t>
            </a:r>
            <a:endParaRPr lang="zh-TW" altLang="en-US" dirty="0"/>
          </a:p>
          <a:p>
            <a:r>
              <a:rPr lang="en-US" altLang="zh-TW" b="1" dirty="0"/>
              <a:t>Scratch Wiki Home  </a:t>
            </a:r>
            <a:r>
              <a:rPr lang="en-US" altLang="zh-TW" dirty="0"/>
              <a:t>https://wiki.scratch.mit.edu/wiki/Scratch_Wiki_Home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Music BOX –</a:t>
            </a:r>
            <a:r>
              <a:rPr lang="zh-TW" altLang="en-US" b="1" dirty="0" smtClean="0">
                <a:solidFill>
                  <a:srgbClr val="C00000"/>
                </a:solidFill>
                <a:latin typeface="+mn-ea"/>
              </a:rPr>
              <a:t>打孔紙卷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8600" y="6488668"/>
            <a:ext cx="8671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 smtClean="0"/>
              <a:t>Haddaway</a:t>
            </a:r>
            <a:r>
              <a:rPr lang="en-US" altLang="zh-TW" b="1" dirty="0" smtClean="0"/>
              <a:t> - What is Love? - Music box version dedicated to Abba G  --</a:t>
            </a:r>
            <a:endParaRPr lang="en-US" altLang="zh-TW" b="1" dirty="0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17600" r="36688" b="14600"/>
          <a:stretch>
            <a:fillRect/>
          </a:stretch>
        </p:blipFill>
        <p:spPr bwMode="auto">
          <a:xfrm>
            <a:off x="2931160" y="1965959"/>
            <a:ext cx="6578600" cy="440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zh-TW" sz="4800" b="1" dirty="0" smtClean="0"/>
              <a:t>不能說的秘密</a:t>
            </a:r>
            <a:r>
              <a:rPr lang="en-US" altLang="zh-TW" sz="4800" b="1" dirty="0" smtClean="0"/>
              <a:t>~</a:t>
            </a:r>
            <a:r>
              <a:rPr lang="zh-TW" altLang="zh-TW" sz="4800" b="1" dirty="0" smtClean="0"/>
              <a:t>自動演奏鋼琴系統</a:t>
            </a:r>
            <a:endParaRPr lang="zh-TW" altLang="en-US" sz="4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17900" r="36125" b="13400"/>
          <a:stretch>
            <a:fillRect/>
          </a:stretch>
        </p:blipFill>
        <p:spPr bwMode="auto">
          <a:xfrm>
            <a:off x="2336800" y="1772433"/>
            <a:ext cx="7112000" cy="478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9120" y="484632"/>
            <a:ext cx="10549128" cy="160934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b="1" dirty="0" smtClean="0"/>
              <a:t>機械音樂家：自動</a:t>
            </a:r>
            <a:r>
              <a:rPr lang="zh-TW" altLang="en-US" b="1" dirty="0"/>
              <a:t>演奏音樂的發明</a:t>
            </a:r>
            <a:r>
              <a:rPr lang="en-US" altLang="zh-TW" b="1" dirty="0"/>
              <a:t/>
            </a:r>
            <a:br>
              <a:rPr lang="en-US" altLang="zh-TW" b="1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5" y="2093976"/>
            <a:ext cx="2247900" cy="2247900"/>
          </a:xfrm>
        </p:spPr>
      </p:pic>
      <p:sp>
        <p:nvSpPr>
          <p:cNvPr id="10" name="矩形 9"/>
          <p:cNvSpPr/>
          <p:nvPr/>
        </p:nvSpPr>
        <p:spPr>
          <a:xfrm>
            <a:off x="2913882" y="1859280"/>
            <a:ext cx="88056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自動演奏音樂的發明給世界所帶來的影響，大概是當時的發明者和工匠所無法想像的</a:t>
            </a:r>
            <a:r>
              <a:rPr lang="zh-TW" altLang="en-US" sz="2800" dirty="0" smtClean="0"/>
              <a:t>。但是</a:t>
            </a:r>
            <a:r>
              <a:rPr lang="zh-TW" altLang="en-US" sz="2800" dirty="0"/>
              <a:t>，他們的構想為音樂帶來了無限新的可能性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作曲家</a:t>
            </a:r>
            <a:r>
              <a:rPr lang="zh-TW" altLang="en-US" sz="2800" dirty="0"/>
              <a:t>能將作品如實地錄製 下來並流傳後代，一般人也不需要學習演奏樂器就可以欣賞音樂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zh-TW" altLang="en-US" sz="2800" dirty="0" smtClean="0"/>
              <a:t>演變</a:t>
            </a:r>
            <a:r>
              <a:rPr lang="zh-TW" altLang="en-US" sz="2800" dirty="0"/>
              <a:t>到後來，音樂可以在任何地方、甚至在移動的車輛上播放，而不再需要音樂家在場。</a:t>
            </a:r>
          </a:p>
        </p:txBody>
      </p:sp>
      <p:sp>
        <p:nvSpPr>
          <p:cNvPr id="11" name="矩形 10"/>
          <p:cNvSpPr/>
          <p:nvPr/>
        </p:nvSpPr>
        <p:spPr>
          <a:xfrm>
            <a:off x="600502" y="5951220"/>
            <a:ext cx="9935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From: </a:t>
            </a:r>
            <a:r>
              <a:rPr lang="zh-TW" altLang="en-US" dirty="0" smtClean="0"/>
              <a:t>奇美博物館http</a:t>
            </a:r>
            <a:r>
              <a:rPr lang="zh-TW" altLang="en-US" dirty="0"/>
              <a:t>://www.chimeimuseum.org/%E5%B1%95%E8%A6%BD/4C579057-AAB3-4618-80B8-9F89975D0871/30/56</a:t>
            </a:r>
          </a:p>
        </p:txBody>
      </p:sp>
    </p:spTree>
    <p:extLst>
      <p:ext uri="{BB962C8B-B14F-4D97-AF65-F5344CB8AC3E}">
        <p14:creationId xmlns:p14="http://schemas.microsoft.com/office/powerpoint/2010/main" val="24707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70" y="2497836"/>
            <a:ext cx="2247900" cy="2247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4000" dirty="0" smtClean="0"/>
              <a:t>Activity I: </a:t>
            </a:r>
            <a:r>
              <a:rPr lang="zh-TW" altLang="en-US" sz="4000" dirty="0" smtClean="0"/>
              <a:t>指定曲</a:t>
            </a:r>
            <a:r>
              <a:rPr lang="en-US" altLang="zh-TW" sz="4000" dirty="0" smtClean="0"/>
              <a:t>~</a:t>
            </a:r>
            <a:r>
              <a:rPr lang="zh-TW" altLang="en-US" sz="4000" dirty="0" smtClean="0"/>
              <a:t>歡樂頌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b="1" dirty="0" smtClean="0">
                <a:solidFill>
                  <a:srgbClr val="0070C0"/>
                </a:solidFill>
              </a:rPr>
              <a:t>兒歌音樂盒</a:t>
            </a:r>
            <a:r>
              <a:rPr lang="en-US" altLang="zh-TW" b="1" dirty="0" smtClean="0">
                <a:solidFill>
                  <a:srgbClr val="0070C0"/>
                </a:solidFill>
              </a:rPr>
              <a:t>(I)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>
          <a:xfrm>
            <a:off x="1173480" y="5020056"/>
            <a:ext cx="10485120" cy="1066800"/>
          </a:xfrm>
        </p:spPr>
        <p:txBody>
          <a:bodyPr>
            <a:noAutofit/>
          </a:bodyPr>
          <a:lstStyle/>
          <a:p>
            <a:r>
              <a:rPr lang="zh-TW" altLang="zh-TW" sz="2400" dirty="0" smtClean="0"/>
              <a:t>工作時間：</a:t>
            </a:r>
            <a:r>
              <a:rPr lang="en-US" altLang="zh-TW" sz="2400" dirty="0" smtClean="0"/>
              <a:t>30</a:t>
            </a:r>
            <a:r>
              <a:rPr lang="zh-TW" altLang="zh-TW" sz="2400" dirty="0" smtClean="0"/>
              <a:t>分鐘</a:t>
            </a:r>
            <a:r>
              <a:rPr lang="en-US" altLang="zh-TW" sz="2400" dirty="0" smtClean="0"/>
              <a:t>   </a:t>
            </a:r>
          </a:p>
          <a:p>
            <a:r>
              <a:rPr lang="zh-TW" altLang="zh-TW" sz="2400" dirty="0" smtClean="0"/>
              <a:t>建議</a:t>
            </a:r>
            <a:r>
              <a:rPr lang="zh-TW" altLang="zh-TW" sz="2400" dirty="0" smtClean="0"/>
              <a:t>人數：</a:t>
            </a:r>
            <a:r>
              <a:rPr lang="en-US" altLang="zh-TW" sz="2400" dirty="0" smtClean="0"/>
              <a:t>1~2</a:t>
            </a:r>
            <a:r>
              <a:rPr lang="zh-TW" altLang="zh-TW" sz="2400" dirty="0" smtClean="0"/>
              <a:t>人一組</a:t>
            </a:r>
          </a:p>
          <a:p>
            <a:r>
              <a:rPr lang="zh-TW" altLang="zh-TW" sz="2400" dirty="0" smtClean="0"/>
              <a:t>先備知識：能認識樂譜</a:t>
            </a:r>
            <a:r>
              <a:rPr lang="en-US" altLang="zh-TW" sz="2400" dirty="0" smtClean="0"/>
              <a:t>(</a:t>
            </a:r>
            <a:r>
              <a:rPr lang="zh-TW" altLang="zh-TW" sz="2400" dirty="0" smtClean="0"/>
              <a:t>五線譜、簡譜</a:t>
            </a:r>
            <a:r>
              <a:rPr lang="en-US" altLang="zh-TW" sz="2400" dirty="0" smtClean="0"/>
              <a:t>)</a:t>
            </a:r>
            <a:r>
              <a:rPr lang="zh-TW" altLang="zh-TW" sz="2400" dirty="0" smtClean="0"/>
              <a:t>、了解</a:t>
            </a:r>
            <a:r>
              <a:rPr lang="en-US" altLang="zh-TW" sz="2400" dirty="0" smtClean="0"/>
              <a:t>Scratch</a:t>
            </a:r>
            <a:r>
              <a:rPr lang="zh-TW" altLang="zh-TW" sz="2400" dirty="0" smtClean="0"/>
              <a:t>程式設計基本工作環境</a:t>
            </a:r>
            <a:endParaRPr lang="zh-TW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802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70560" y="484632"/>
            <a:ext cx="10896600" cy="1609344"/>
          </a:xfrm>
        </p:spPr>
        <p:txBody>
          <a:bodyPr/>
          <a:lstStyle/>
          <a:p>
            <a:pPr algn="ctr"/>
            <a:r>
              <a:rPr lang="zh-TW" altLang="en-US" b="1" dirty="0" smtClean="0"/>
              <a:t>指定曲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歡樂頌</a:t>
            </a:r>
            <a:r>
              <a:rPr lang="en-US" altLang="zh-TW" b="1" dirty="0" smtClean="0"/>
              <a:t>(</a:t>
            </a:r>
            <a:r>
              <a:rPr lang="en-US" altLang="zh-TW" b="1" dirty="0" err="1" smtClean="0"/>
              <a:t>happysong</a:t>
            </a:r>
            <a:r>
              <a:rPr lang="en-US" altLang="zh-TW" b="1" dirty="0" smtClean="0"/>
              <a:t>)~</a:t>
            </a:r>
            <a:r>
              <a:rPr lang="zh-TW" altLang="en-US" b="1" dirty="0" smtClean="0"/>
              <a:t>唱一唱</a:t>
            </a:r>
            <a:endParaRPr lang="zh-TW" altLang="en-US" b="1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Picture 2" descr="http://www.yingleemusic.com/qanda/images/ans08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72" y="1611145"/>
            <a:ext cx="7961248" cy="506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929" y="5211829"/>
            <a:ext cx="1526596" cy="152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757</TotalTime>
  <Words>1727</Words>
  <Application>Microsoft Office PowerPoint</Application>
  <PresentationFormat>自訂</PresentationFormat>
  <Paragraphs>221</Paragraphs>
  <Slides>42</Slides>
  <Notes>11</Notes>
  <HiddenSlides>10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木刻字型</vt:lpstr>
      <vt:lpstr>動手玩音樂             《我的音樂盒》</vt:lpstr>
      <vt:lpstr>PowerPoint 簡報</vt:lpstr>
      <vt:lpstr>自動演奏鋼琴</vt:lpstr>
      <vt:lpstr>Music BOX – 打孔紙卷</vt:lpstr>
      <vt:lpstr>Music BOX –打孔紙卷</vt:lpstr>
      <vt:lpstr>不能說的秘密~自動演奏鋼琴系統</vt:lpstr>
      <vt:lpstr> 機械音樂家：自動演奏音樂的發明 </vt:lpstr>
      <vt:lpstr>Activity I: 指定曲~歡樂頌 兒歌音樂盒(I)</vt:lpstr>
      <vt:lpstr>指定曲-歡樂頌(happysong)~唱一唱</vt:lpstr>
      <vt:lpstr>任務：鋼琴自動演奏歡樂頌</vt:lpstr>
      <vt:lpstr>聽聽看，請在樂譜上標註樂句積木的名稱</vt:lpstr>
      <vt:lpstr>運用樂句積木完成音樂盒</vt:lpstr>
      <vt:lpstr>運用樂句積木完成音樂盒</vt:lpstr>
      <vt:lpstr>觀察程式碼，回答下列問題</vt:lpstr>
      <vt:lpstr>觀察程式碼，回答下列問題</vt:lpstr>
      <vt:lpstr>挑戰兒歌變奏曲</vt:lpstr>
      <vt:lpstr>Show time</vt:lpstr>
      <vt:lpstr>Music Notation</vt:lpstr>
      <vt:lpstr>Music Notation：音符(Note)</vt:lpstr>
      <vt:lpstr>Music Notation：拍數(beats)</vt:lpstr>
      <vt:lpstr>Music Notation：樂器(instrument)</vt:lpstr>
      <vt:lpstr>範例：以鋼琴演奏中央C 1拍</vt:lpstr>
      <vt:lpstr>Music Notation 以數值符號表達8小節音樂</vt:lpstr>
      <vt:lpstr>Music Notation 以數值符號表達3小節音樂</vt:lpstr>
      <vt:lpstr>Activity II: 自選曲 兒歌音樂盒(ii)</vt:lpstr>
      <vt:lpstr>兒歌音樂盒(ii)~自選曲</vt:lpstr>
      <vt:lpstr>Show time</vt:lpstr>
      <vt:lpstr>activity(III): 流行音樂盒</vt:lpstr>
      <vt:lpstr>童話 ~光良   唱一唱</vt:lpstr>
      <vt:lpstr>流行歌曲曲式架構(Form)</vt:lpstr>
      <vt:lpstr>流行音樂的音樂形式</vt:lpstr>
      <vt:lpstr>主歌 verse 與 副歌 chrous</vt:lpstr>
      <vt:lpstr>流行音樂盒創作~自選曲</vt:lpstr>
      <vt:lpstr>分析與描述樂曲</vt:lpstr>
      <vt:lpstr>分析樂譜練習</vt:lpstr>
      <vt:lpstr>Show time</vt:lpstr>
      <vt:lpstr>ACTIVITY(Iv): ImUSIC bOX 創作音樂盒</vt:lpstr>
      <vt:lpstr>準備工作</vt:lpstr>
      <vt:lpstr>創作音樂盒 iMusic box</vt:lpstr>
      <vt:lpstr>自創音樂</vt:lpstr>
      <vt:lpstr>Show time</vt:lpstr>
      <vt:lpstr>教學資源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Project</dc:title>
  <dc:creator>student</dc:creator>
  <cp:lastModifiedBy>anny</cp:lastModifiedBy>
  <cp:revision>93</cp:revision>
  <dcterms:created xsi:type="dcterms:W3CDTF">2016-05-09T03:20:01Z</dcterms:created>
  <dcterms:modified xsi:type="dcterms:W3CDTF">2016-09-19T00:40:43Z</dcterms:modified>
</cp:coreProperties>
</file>